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26"/>
  </p:notesMasterIdLst>
  <p:sldIdLst>
    <p:sldId id="257" r:id="rId2"/>
    <p:sldId id="283" r:id="rId3"/>
    <p:sldId id="295" r:id="rId4"/>
    <p:sldId id="266" r:id="rId5"/>
    <p:sldId id="276" r:id="rId6"/>
    <p:sldId id="287" r:id="rId7"/>
    <p:sldId id="296" r:id="rId8"/>
    <p:sldId id="301" r:id="rId9"/>
    <p:sldId id="298" r:id="rId10"/>
    <p:sldId id="293" r:id="rId11"/>
    <p:sldId id="292" r:id="rId12"/>
    <p:sldId id="302" r:id="rId13"/>
    <p:sldId id="303" r:id="rId14"/>
    <p:sldId id="304" r:id="rId15"/>
    <p:sldId id="305" r:id="rId16"/>
    <p:sldId id="294" r:id="rId17"/>
    <p:sldId id="290" r:id="rId18"/>
    <p:sldId id="281" r:id="rId19"/>
    <p:sldId id="288" r:id="rId20"/>
    <p:sldId id="291" r:id="rId21"/>
    <p:sldId id="272" r:id="rId22"/>
    <p:sldId id="284" r:id="rId23"/>
    <p:sldId id="300" r:id="rId24"/>
    <p:sldId id="289" r:id="rId25"/>
  </p:sldIdLst>
  <p:sldSz cx="24387175" cy="13716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Montserrat" panose="020F050202020403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88C5"/>
    <a:srgbClr val="256EFF"/>
    <a:srgbClr val="85C7F2"/>
    <a:srgbClr val="F00105"/>
    <a:srgbClr val="0E79B2"/>
    <a:srgbClr val="62BBC1"/>
    <a:srgbClr val="40798C"/>
    <a:srgbClr val="EEEEEE"/>
    <a:srgbClr val="0B2027"/>
    <a:srgbClr val="9BC1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2EB490-5587-FA4C-8EEE-A670BBC894A8}" v="87" dt="2020-01-07T15:25:48.1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1"/>
    <p:restoredTop sz="94768"/>
  </p:normalViewPr>
  <p:slideViewPr>
    <p:cSldViewPr snapToGrid="0" snapToObjects="1">
      <p:cViewPr>
        <p:scale>
          <a:sx n="83" d="100"/>
          <a:sy n="83" d="100"/>
        </p:scale>
        <p:origin x="-856" y="-1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1010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860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6038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3889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23773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97397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08898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44324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72443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7882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75889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85238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25121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3357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9355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5693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2778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506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8977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8128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0578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with Placeholder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pic" idx="2"/>
          </p:nvPr>
        </p:nvSpPr>
        <p:spPr>
          <a:xfrm>
            <a:off x="0" y="0"/>
            <a:ext cx="7737487" cy="1371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8800" marR="0" lvl="2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743200" marR="0" lvl="3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657600" marR="0" lvl="4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5029200" marR="0" lvl="5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943600" marR="0" lvl="6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858000" marR="0" lvl="7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772400" marR="0" lvl="8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lide with Placehol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pic" idx="2"/>
          </p:nvPr>
        </p:nvSpPr>
        <p:spPr>
          <a:xfrm>
            <a:off x="16649687" y="0"/>
            <a:ext cx="7737487" cy="1371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8800" marR="0" lvl="2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743200" marR="0" lvl="3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657600" marR="0" lvl="4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5029200" marR="0" lvl="5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943600" marR="0" lvl="6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858000" marR="0" lvl="7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772400" marR="0" lvl="8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Portfolio Thre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pic" idx="2"/>
          </p:nvPr>
        </p:nvSpPr>
        <p:spPr>
          <a:xfrm>
            <a:off x="16332201" y="0"/>
            <a:ext cx="8054974" cy="1371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8800" marR="0" lvl="2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743200" marR="0" lvl="3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657600" marR="0" lvl="4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5029200" marR="0" lvl="5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943600" marR="0" lvl="6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858000" marR="0" lvl="7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772400" marR="0" lvl="8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>
            <a:spLocks noGrp="1"/>
          </p:cNvSpPr>
          <p:nvPr>
            <p:ph type="pic" idx="3"/>
          </p:nvPr>
        </p:nvSpPr>
        <p:spPr>
          <a:xfrm>
            <a:off x="0" y="0"/>
            <a:ext cx="8054974" cy="1371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8800" marR="0" lvl="2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743200" marR="0" lvl="3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657600" marR="0" lvl="4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5029200" marR="0" lvl="5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943600" marR="0" lvl="6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858000" marR="0" lvl="7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772400" marR="0" lvl="8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>
            <a:spLocks noGrp="1"/>
          </p:cNvSpPr>
          <p:nvPr>
            <p:ph type="pic" idx="4"/>
          </p:nvPr>
        </p:nvSpPr>
        <p:spPr>
          <a:xfrm>
            <a:off x="8166100" y="0"/>
            <a:ext cx="8054974" cy="1371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8800" marR="0" lvl="2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743200" marR="0" lvl="3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657600" marR="0" lvl="4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5029200" marR="0" lvl="5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943600" marR="0" lvl="6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858000" marR="0" lvl="7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772400" marR="0" lvl="8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Placehol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pic" idx="2"/>
          </p:nvPr>
        </p:nvSpPr>
        <p:spPr>
          <a:xfrm>
            <a:off x="1755553" y="6068412"/>
            <a:ext cx="6308379" cy="63321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8800" marR="0" lvl="2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743200" marR="0" lvl="3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657600" marR="0" lvl="4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5029200" marR="0" lvl="5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943600" marR="0" lvl="6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858000" marR="0" lvl="7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772400" marR="0" lvl="8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>
            <a:spLocks noGrp="1"/>
          </p:cNvSpPr>
          <p:nvPr>
            <p:ph type="pic" idx="3"/>
          </p:nvPr>
        </p:nvSpPr>
        <p:spPr>
          <a:xfrm>
            <a:off x="9080235" y="6068412"/>
            <a:ext cx="6308379" cy="63321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8800" marR="0" lvl="2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743200" marR="0" lvl="3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657600" marR="0" lvl="4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5029200" marR="0" lvl="5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943600" marR="0" lvl="6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858000" marR="0" lvl="7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772400" marR="0" lvl="8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>
            <a:spLocks noGrp="1"/>
          </p:cNvSpPr>
          <p:nvPr>
            <p:ph type="pic" idx="4"/>
          </p:nvPr>
        </p:nvSpPr>
        <p:spPr>
          <a:xfrm>
            <a:off x="16404915" y="6068412"/>
            <a:ext cx="6308379" cy="63321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8800" marR="0" lvl="2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743200" marR="0" lvl="3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657600" marR="0" lvl="4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5029200" marR="0" lvl="5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943600" marR="0" lvl="6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858000" marR="0" lvl="7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772400" marR="0" lvl="8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Placehol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pic" idx="2"/>
          </p:nvPr>
        </p:nvSpPr>
        <p:spPr>
          <a:xfrm>
            <a:off x="0" y="8255000"/>
            <a:ext cx="24387176" cy="546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8800" marR="0" lvl="2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743200" marR="0" lvl="3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657600" marR="0" lvl="4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5029200" marR="0" lvl="5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943600" marR="0" lvl="6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858000" marR="0" lvl="7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772400" marR="0" lvl="8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676618" y="730250"/>
            <a:ext cx="21033937" cy="2651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Montserrat"/>
              <a:buNone/>
              <a:defRPr sz="6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676618" y="3651250"/>
            <a:ext cx="21033937" cy="87026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8800" marR="0" lvl="2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743200" marR="0" lvl="3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657600" marR="0" lvl="4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5029200" marR="0" lvl="5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943600" marR="0" lvl="6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858000" marR="0" lvl="7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772400" marR="0" lvl="8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l-cheatsheet.readthedocs.io/en/latest/loss_functions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ytorch.org/docs/stable/_modules/torch/nn/modules/loss.html" TargetMode="External"/><Relationship Id="rId4" Type="http://schemas.openxmlformats.org/officeDocument/2006/relationships/hyperlink" Target="https://towardsdatascience.com/adam-latest-trends-in-deep-learning-optimization-6be9a291375c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data-preprocessing-machine-learning-python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data-preprocessing-machine-learning-python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hape 37"/>
          <p:cNvCxnSpPr/>
          <p:nvPr/>
        </p:nvCxnSpPr>
        <p:spPr>
          <a:xfrm>
            <a:off x="1498741" y="-1748367"/>
            <a:ext cx="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8" name="Shape 38"/>
          <p:cNvCxnSpPr/>
          <p:nvPr/>
        </p:nvCxnSpPr>
        <p:spPr>
          <a:xfrm>
            <a:off x="1498741" y="-1748367"/>
            <a:ext cx="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9" name="Shape 39"/>
          <p:cNvSpPr/>
          <p:nvPr/>
        </p:nvSpPr>
        <p:spPr>
          <a:xfrm>
            <a:off x="2254101" y="5399783"/>
            <a:ext cx="18670773" cy="5107724"/>
          </a:xfrm>
          <a:prstGeom prst="rect">
            <a:avLst/>
          </a:prstGeom>
          <a:noFill/>
          <a:ln>
            <a:noFill/>
          </a:ln>
        </p:spPr>
        <p:txBody>
          <a:bodyPr lIns="243775" tIns="121900" rIns="243775" bIns="121900" anchor="t" anchorCtr="0">
            <a:noAutofit/>
          </a:bodyPr>
          <a:lstStyle/>
          <a:p>
            <a:pPr lvl="0">
              <a:buSzPct val="25000"/>
            </a:pPr>
            <a:r>
              <a:rPr lang="en-US" sz="8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Deep Learning Approach for Arrhythmia Detection</a:t>
            </a:r>
            <a:endParaRPr lang="en-US" sz="8800" b="1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" name="Google Shape;108;p25">
            <a:extLst>
              <a:ext uri="{FF2B5EF4-FFF2-40B4-BE49-F238E27FC236}">
                <a16:creationId xmlns:a16="http://schemas.microsoft.com/office/drawing/2014/main" id="{B7D0D53C-0206-7846-9387-3360A491CC71}"/>
              </a:ext>
            </a:extLst>
          </p:cNvPr>
          <p:cNvCxnSpPr>
            <a:cxnSpLocks/>
          </p:cNvCxnSpPr>
          <p:nvPr/>
        </p:nvCxnSpPr>
        <p:spPr>
          <a:xfrm>
            <a:off x="2573033" y="5269456"/>
            <a:ext cx="833107" cy="0"/>
          </a:xfrm>
          <a:prstGeom prst="straightConnector1">
            <a:avLst/>
          </a:prstGeom>
          <a:noFill/>
          <a:ln w="88900" cap="flat" cmpd="sng">
            <a:solidFill>
              <a:srgbClr val="3F88C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Shape 39">
            <a:extLst>
              <a:ext uri="{FF2B5EF4-FFF2-40B4-BE49-F238E27FC236}">
                <a16:creationId xmlns:a16="http://schemas.microsoft.com/office/drawing/2014/main" id="{A05B9CBB-3D69-1748-B270-724233D7C4E7}"/>
              </a:ext>
            </a:extLst>
          </p:cNvPr>
          <p:cNvSpPr/>
          <p:nvPr/>
        </p:nvSpPr>
        <p:spPr>
          <a:xfrm>
            <a:off x="2256745" y="3787537"/>
            <a:ext cx="20214503" cy="1351173"/>
          </a:xfrm>
          <a:prstGeom prst="rect">
            <a:avLst/>
          </a:prstGeom>
          <a:noFill/>
          <a:ln>
            <a:noFill/>
          </a:ln>
        </p:spPr>
        <p:txBody>
          <a:bodyPr lIns="243775" tIns="121900" rIns="243775" bIns="121900" anchor="b" anchorCtr="0">
            <a:noAutofit/>
          </a:bodyPr>
          <a:lstStyle/>
          <a:p>
            <a:pPr lvl="0">
              <a:buSzPct val="25000"/>
            </a:pPr>
            <a:r>
              <a:rPr lang="en-US" sz="6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ECG-Based Abnormal Heartbeat Classification:</a:t>
            </a:r>
            <a:endParaRPr lang="en-US" sz="660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904127-9173-6845-A127-64ADDB4C14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452" r="17964"/>
          <a:stretch/>
        </p:blipFill>
        <p:spPr>
          <a:xfrm>
            <a:off x="20055839" y="5162370"/>
            <a:ext cx="3701055" cy="667512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46D5E9-8AF7-364A-A164-54F39492A484}"/>
              </a:ext>
            </a:extLst>
          </p:cNvPr>
          <p:cNvCxnSpPr>
            <a:cxnSpLocks/>
          </p:cNvCxnSpPr>
          <p:nvPr/>
        </p:nvCxnSpPr>
        <p:spPr>
          <a:xfrm flipH="1">
            <a:off x="960120" y="9132673"/>
            <a:ext cx="19129468" cy="0"/>
          </a:xfrm>
          <a:prstGeom prst="line">
            <a:avLst/>
          </a:prstGeom>
          <a:ln w="101600">
            <a:solidFill>
              <a:srgbClr val="F0010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/>
        </p:nvSpPr>
        <p:spPr>
          <a:xfrm>
            <a:off x="1759630" y="2955258"/>
            <a:ext cx="20949557" cy="999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r>
              <a:rPr lang="en-US" sz="2800" dirty="0"/>
              <a:t>explanation of difficult, unique and/or significant section(s) of the program. </a:t>
            </a:r>
          </a:p>
          <a:p>
            <a:r>
              <a:rPr lang="en-US" sz="2800" dirty="0"/>
              <a:t>Advantages / </a:t>
            </a:r>
            <a:r>
              <a:rPr lang="en-US" sz="2800" dirty="0" err="1"/>
              <a:t>distagaves</a:t>
            </a:r>
            <a:r>
              <a:rPr lang="en-US" sz="2800" dirty="0"/>
              <a:t> of optimizer and loss function</a:t>
            </a:r>
          </a:p>
          <a:p>
            <a:r>
              <a:rPr lang="en-US" sz="2800" dirty="0"/>
              <a:t>And what success looks like</a:t>
            </a:r>
          </a:p>
          <a:p>
            <a:endParaRPr lang="en-US" sz="2800" dirty="0"/>
          </a:p>
          <a:p>
            <a:r>
              <a:rPr lang="en-US" sz="6000" dirty="0">
                <a:hlinkClick r:id="rId3"/>
              </a:rPr>
              <a:t>https://ml-cheatsheet.readthedocs.io/en/latest/loss_functions.html</a:t>
            </a:r>
            <a:endParaRPr lang="en-US" sz="6000" dirty="0"/>
          </a:p>
          <a:p>
            <a:endParaRPr lang="en-US" sz="6000" dirty="0"/>
          </a:p>
          <a:p>
            <a:r>
              <a:rPr lang="en-US" sz="6000" dirty="0">
                <a:hlinkClick r:id="rId4"/>
              </a:rPr>
              <a:t>https://towardsdatascience.com/adam-latest-trends-in-deep-learning-optimization-6be9a291375c</a:t>
            </a:r>
            <a:endParaRPr lang="en-US" sz="6000" dirty="0"/>
          </a:p>
          <a:p>
            <a:r>
              <a:rPr lang="en-US" sz="6000" dirty="0">
                <a:hlinkClick r:id="rId5"/>
              </a:rPr>
              <a:t>https://pytorch.org/docs/stable/_modules/torch/nn/modules/loss.html</a:t>
            </a:r>
            <a:endParaRPr lang="en-US" sz="6000" dirty="0"/>
          </a:p>
        </p:txBody>
      </p:sp>
      <p:sp>
        <p:nvSpPr>
          <p:cNvPr id="85" name="Shape 85"/>
          <p:cNvSpPr txBox="1"/>
          <p:nvPr/>
        </p:nvSpPr>
        <p:spPr>
          <a:xfrm>
            <a:off x="1759630" y="766742"/>
            <a:ext cx="20949557" cy="190723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sz="10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1446815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/>
        </p:nvSpPr>
        <p:spPr>
          <a:xfrm>
            <a:off x="1759630" y="2955258"/>
            <a:ext cx="20949557" cy="999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r>
              <a:rPr lang="en-US" sz="6000" dirty="0"/>
              <a:t>Without augmentation</a:t>
            </a:r>
          </a:p>
        </p:txBody>
      </p:sp>
      <p:sp>
        <p:nvSpPr>
          <p:cNvPr id="85" name="Shape 85"/>
          <p:cNvSpPr txBox="1"/>
          <p:nvPr/>
        </p:nvSpPr>
        <p:spPr>
          <a:xfrm>
            <a:off x="1759630" y="766742"/>
            <a:ext cx="20949557" cy="190723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10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Loss and Accuracy </a:t>
            </a:r>
          </a:p>
        </p:txBody>
      </p:sp>
    </p:spTree>
    <p:extLst>
      <p:ext uri="{BB962C8B-B14F-4D97-AF65-F5344CB8AC3E}">
        <p14:creationId xmlns:p14="http://schemas.microsoft.com/office/powerpoint/2010/main" val="2075884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/>
        </p:nvSpPr>
        <p:spPr>
          <a:xfrm>
            <a:off x="1759630" y="2955258"/>
            <a:ext cx="20949557" cy="999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r>
              <a:rPr lang="en-US" sz="6000" dirty="0"/>
              <a:t>Without augmentation</a:t>
            </a:r>
          </a:p>
        </p:txBody>
      </p:sp>
      <p:sp>
        <p:nvSpPr>
          <p:cNvPr id="85" name="Shape 85"/>
          <p:cNvSpPr txBox="1"/>
          <p:nvPr/>
        </p:nvSpPr>
        <p:spPr>
          <a:xfrm>
            <a:off x="1759630" y="766742"/>
            <a:ext cx="20949557" cy="190723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10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Loss and Accuracy </a:t>
            </a:r>
          </a:p>
        </p:txBody>
      </p:sp>
    </p:spTree>
    <p:extLst>
      <p:ext uri="{BB962C8B-B14F-4D97-AF65-F5344CB8AC3E}">
        <p14:creationId xmlns:p14="http://schemas.microsoft.com/office/powerpoint/2010/main" val="675205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/>
        </p:nvSpPr>
        <p:spPr>
          <a:xfrm>
            <a:off x="1759630" y="2955258"/>
            <a:ext cx="20949557" cy="999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r>
              <a:rPr lang="en-US" sz="6000" dirty="0"/>
              <a:t>With augmentation</a:t>
            </a:r>
          </a:p>
        </p:txBody>
      </p:sp>
      <p:sp>
        <p:nvSpPr>
          <p:cNvPr id="85" name="Shape 85"/>
          <p:cNvSpPr txBox="1"/>
          <p:nvPr/>
        </p:nvSpPr>
        <p:spPr>
          <a:xfrm>
            <a:off x="1759630" y="766742"/>
            <a:ext cx="20949557" cy="190723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10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Loss and Accuracy </a:t>
            </a:r>
          </a:p>
        </p:txBody>
      </p:sp>
    </p:spTree>
    <p:extLst>
      <p:ext uri="{BB962C8B-B14F-4D97-AF65-F5344CB8AC3E}">
        <p14:creationId xmlns:p14="http://schemas.microsoft.com/office/powerpoint/2010/main" val="225818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/>
        </p:nvSpPr>
        <p:spPr>
          <a:xfrm>
            <a:off x="1759630" y="2955258"/>
            <a:ext cx="20949557" cy="999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r>
              <a:rPr lang="en-US" sz="6000" dirty="0"/>
              <a:t>With augmentation</a:t>
            </a:r>
          </a:p>
        </p:txBody>
      </p:sp>
      <p:sp>
        <p:nvSpPr>
          <p:cNvPr id="85" name="Shape 85"/>
          <p:cNvSpPr txBox="1"/>
          <p:nvPr/>
        </p:nvSpPr>
        <p:spPr>
          <a:xfrm>
            <a:off x="1759630" y="766742"/>
            <a:ext cx="20949557" cy="190723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10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Loss and Accuracy </a:t>
            </a:r>
          </a:p>
        </p:txBody>
      </p:sp>
    </p:spTree>
    <p:extLst>
      <p:ext uri="{BB962C8B-B14F-4D97-AF65-F5344CB8AC3E}">
        <p14:creationId xmlns:p14="http://schemas.microsoft.com/office/powerpoint/2010/main" val="1382096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/>
        </p:nvSpPr>
        <p:spPr>
          <a:xfrm>
            <a:off x="1759630" y="2955258"/>
            <a:ext cx="20949557" cy="999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r>
              <a:rPr lang="en-US" sz="6000" dirty="0"/>
              <a:t>Accuracy vs augmentation graph</a:t>
            </a:r>
          </a:p>
        </p:txBody>
      </p:sp>
      <p:sp>
        <p:nvSpPr>
          <p:cNvPr id="85" name="Shape 85"/>
          <p:cNvSpPr txBox="1"/>
          <p:nvPr/>
        </p:nvSpPr>
        <p:spPr>
          <a:xfrm>
            <a:off x="1759630" y="766742"/>
            <a:ext cx="20949557" cy="190723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10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Augmentation</a:t>
            </a:r>
          </a:p>
        </p:txBody>
      </p:sp>
    </p:spTree>
    <p:extLst>
      <p:ext uri="{BB962C8B-B14F-4D97-AF65-F5344CB8AC3E}">
        <p14:creationId xmlns:p14="http://schemas.microsoft.com/office/powerpoint/2010/main" val="3219307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/>
        </p:nvSpPr>
        <p:spPr>
          <a:xfrm>
            <a:off x="1759630" y="2955258"/>
            <a:ext cx="20949557" cy="999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r>
              <a:rPr lang="en-US" sz="2800" dirty="0"/>
              <a:t>Accuracy of the model</a:t>
            </a:r>
            <a:endParaRPr lang="en-US" sz="6000" dirty="0"/>
          </a:p>
        </p:txBody>
      </p:sp>
      <p:sp>
        <p:nvSpPr>
          <p:cNvPr id="85" name="Shape 85"/>
          <p:cNvSpPr txBox="1"/>
          <p:nvPr/>
        </p:nvSpPr>
        <p:spPr>
          <a:xfrm>
            <a:off x="1759630" y="766742"/>
            <a:ext cx="20949557" cy="190723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sz="10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2636499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/>
        </p:nvSpPr>
        <p:spPr>
          <a:xfrm>
            <a:off x="1759630" y="2955258"/>
            <a:ext cx="20949557" cy="999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SzPct val="25000"/>
              <a:buFont typeface="Arial"/>
              <a:buChar char="•"/>
            </a:pPr>
            <a:r>
              <a:rPr lang="en-US" sz="4000" dirty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Reject Hypothesis</a:t>
            </a:r>
          </a:p>
          <a:p>
            <a:pPr marL="342900" indent="-342900">
              <a:lnSpc>
                <a:spcPct val="150000"/>
              </a:lnSpc>
              <a:buSzPct val="25000"/>
              <a:buFont typeface="Arial"/>
              <a:buChar char="•"/>
            </a:pPr>
            <a:r>
              <a:rPr lang="en-US" sz="4000" dirty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Further research is need in development of both Algorithms </a:t>
            </a:r>
          </a:p>
          <a:p>
            <a:pPr marL="342900" indent="-342900">
              <a:lnSpc>
                <a:spcPct val="150000"/>
              </a:lnSpc>
              <a:buSzPct val="25000"/>
              <a:buFont typeface="Arial"/>
              <a:buChar char="•"/>
            </a:pPr>
            <a:r>
              <a:rPr lang="en-US" sz="4000" dirty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Datasets with more objects are needed</a:t>
            </a:r>
          </a:p>
          <a:p>
            <a:pPr marL="342900" indent="-342900">
              <a:lnSpc>
                <a:spcPct val="150000"/>
              </a:lnSpc>
              <a:buSzPct val="25000"/>
              <a:buFont typeface="Arial"/>
              <a:buChar char="•"/>
            </a:pPr>
            <a:r>
              <a:rPr lang="en-US" sz="4000" dirty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More computing power is needed in order to test more iterations of the HCA</a:t>
            </a:r>
          </a:p>
        </p:txBody>
      </p:sp>
      <p:sp>
        <p:nvSpPr>
          <p:cNvPr id="85" name="Shape 85"/>
          <p:cNvSpPr txBox="1"/>
          <p:nvPr/>
        </p:nvSpPr>
        <p:spPr>
          <a:xfrm>
            <a:off x="1759630" y="766742"/>
            <a:ext cx="20949557" cy="190723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sz="10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Conclusions</a:t>
            </a:r>
            <a:endParaRPr lang="en-US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247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/>
        </p:nvSpPr>
        <p:spPr>
          <a:xfrm>
            <a:off x="1759630" y="2955258"/>
            <a:ext cx="20949557" cy="999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SzPct val="25000"/>
              <a:buFont typeface="Arial"/>
              <a:buChar char="•"/>
            </a:pPr>
            <a:r>
              <a:rPr lang="en-US" sz="4000" dirty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Reject Hypothesis</a:t>
            </a:r>
          </a:p>
          <a:p>
            <a:pPr marL="342900" indent="-342900">
              <a:lnSpc>
                <a:spcPct val="150000"/>
              </a:lnSpc>
              <a:buSzPct val="25000"/>
              <a:buFont typeface="Arial"/>
              <a:buChar char="•"/>
            </a:pPr>
            <a:r>
              <a:rPr lang="en-US" sz="4000" dirty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Further research is need in development of both Algorithms </a:t>
            </a:r>
          </a:p>
          <a:p>
            <a:pPr marL="342900" indent="-342900">
              <a:lnSpc>
                <a:spcPct val="150000"/>
              </a:lnSpc>
              <a:buSzPct val="25000"/>
              <a:buFont typeface="Arial"/>
              <a:buChar char="•"/>
            </a:pPr>
            <a:r>
              <a:rPr lang="en-US" sz="4000" dirty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Datasets with more objects are needed</a:t>
            </a:r>
          </a:p>
          <a:p>
            <a:pPr marL="342900" indent="-342900">
              <a:lnSpc>
                <a:spcPct val="150000"/>
              </a:lnSpc>
              <a:buSzPct val="25000"/>
              <a:buFont typeface="Arial"/>
              <a:buChar char="•"/>
            </a:pPr>
            <a:r>
              <a:rPr lang="en-US" sz="4000" dirty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More computing power is needed in order to test more iterations of the HCA</a:t>
            </a:r>
          </a:p>
        </p:txBody>
      </p:sp>
      <p:sp>
        <p:nvSpPr>
          <p:cNvPr id="85" name="Shape 85"/>
          <p:cNvSpPr txBox="1"/>
          <p:nvPr/>
        </p:nvSpPr>
        <p:spPr>
          <a:xfrm>
            <a:off x="1759630" y="766742"/>
            <a:ext cx="20949557" cy="190723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sz="10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Discussion</a:t>
            </a:r>
            <a:endParaRPr lang="en-US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987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/>
        </p:nvSpPr>
        <p:spPr>
          <a:xfrm>
            <a:off x="1759630" y="2955258"/>
            <a:ext cx="20949557" cy="999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SzPct val="25000"/>
              <a:buFont typeface="Arial"/>
              <a:buChar char="•"/>
            </a:pPr>
            <a:r>
              <a:rPr lang="en-US" sz="15000" dirty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Using PTB dataset with 12 nodes to get more </a:t>
            </a:r>
            <a:r>
              <a:rPr lang="en-US" sz="150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infromation</a:t>
            </a:r>
            <a:endParaRPr lang="en-US" sz="15000" dirty="0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85" name="Shape 85"/>
          <p:cNvSpPr txBox="1"/>
          <p:nvPr/>
        </p:nvSpPr>
        <p:spPr>
          <a:xfrm>
            <a:off x="1759630" y="766742"/>
            <a:ext cx="20949557" cy="190723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sz="10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Further Exploration</a:t>
            </a:r>
            <a:endParaRPr lang="en-US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659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5C5A592-870A-0748-BF3C-C783DD1195CD}"/>
              </a:ext>
            </a:extLst>
          </p:cNvPr>
          <p:cNvSpPr/>
          <p:nvPr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EEEEEE"/>
          </a:solidFill>
          <a:ln w="19050">
            <a:solidFill>
              <a:srgbClr val="EEEE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sz="13800" b="1" dirty="0">
                <a:solidFill>
                  <a:schemeClr val="dk1"/>
                </a:solidFill>
                <a:latin typeface="Montserrat"/>
                <a:sym typeface="Montserrat"/>
              </a:rPr>
              <a:t>Objective</a:t>
            </a:r>
          </a:p>
          <a:p>
            <a:pPr algn="ctr">
              <a:lnSpc>
                <a:spcPct val="200000"/>
              </a:lnSpc>
            </a:pPr>
            <a:endParaRPr lang="en-US" sz="6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F32492-A748-174A-94DD-28CD95A3F24F}"/>
              </a:ext>
            </a:extLst>
          </p:cNvPr>
          <p:cNvSpPr/>
          <p:nvPr/>
        </p:nvSpPr>
        <p:spPr>
          <a:xfrm>
            <a:off x="12666133" y="460713"/>
            <a:ext cx="11311466" cy="127237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rgbClr val="3F88C5"/>
                </a:solidFill>
                <a:latin typeface="Montserrat"/>
                <a:sym typeface="Montserrat"/>
              </a:rPr>
              <a:t>Problem:</a:t>
            </a:r>
            <a:endParaRPr lang="en-US" sz="3600" dirty="0">
              <a:solidFill>
                <a:srgbClr val="3F88C5"/>
              </a:solidFill>
              <a:latin typeface="Montserrat"/>
              <a:sym typeface="Montserrat"/>
            </a:endParaRPr>
          </a:p>
          <a:p>
            <a:pPr marL="914400"/>
            <a:r>
              <a:rPr lang="en-US" sz="2800" b="1" dirty="0">
                <a:solidFill>
                  <a:schemeClr val="dk1"/>
                </a:solidFill>
                <a:latin typeface="Montserrat"/>
              </a:rPr>
              <a:t>Many diseases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, such as Atrial Fibrillation, can be </a:t>
            </a:r>
            <a:r>
              <a:rPr lang="en-US" sz="2800" b="1" dirty="0">
                <a:solidFill>
                  <a:schemeClr val="dk1"/>
                </a:solidFill>
                <a:latin typeface="Montserrat"/>
              </a:rPr>
              <a:t>detected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 </a:t>
            </a:r>
            <a:r>
              <a:rPr lang="en-US" sz="2800" b="1" dirty="0">
                <a:solidFill>
                  <a:schemeClr val="dk1"/>
                </a:solidFill>
                <a:latin typeface="Montserrat"/>
              </a:rPr>
              <a:t>prematurely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 in </a:t>
            </a:r>
            <a:r>
              <a:rPr lang="en-US" sz="2800" b="1" dirty="0">
                <a:solidFill>
                  <a:schemeClr val="dk1"/>
                </a:solidFill>
                <a:latin typeface="Montserrat"/>
              </a:rPr>
              <a:t>Electrocardiograms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 (ECGs). Despite such information provided in ECGs, advancements have been limited in </a:t>
            </a:r>
            <a:r>
              <a:rPr lang="en-US" sz="2800" b="1" dirty="0">
                <a:solidFill>
                  <a:schemeClr val="dk1"/>
                </a:solidFill>
                <a:latin typeface="Montserrat"/>
              </a:rPr>
              <a:t>autonomous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 </a:t>
            </a:r>
            <a:r>
              <a:rPr lang="en-US" sz="2800" b="1" dirty="0">
                <a:solidFill>
                  <a:schemeClr val="dk1"/>
                </a:solidFill>
                <a:latin typeface="Montserrat"/>
              </a:rPr>
              <a:t>disease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 </a:t>
            </a:r>
            <a:r>
              <a:rPr lang="en-US" sz="2800" b="1" dirty="0">
                <a:solidFill>
                  <a:schemeClr val="dk1"/>
                </a:solidFill>
                <a:latin typeface="Montserrat"/>
              </a:rPr>
              <a:t>recognition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 in ECGs.</a:t>
            </a:r>
            <a:endParaRPr lang="en-US" sz="3600" b="1" dirty="0">
              <a:solidFill>
                <a:srgbClr val="3F88C5"/>
              </a:solidFill>
              <a:latin typeface="Montserrat"/>
              <a:sym typeface="Montserrat"/>
            </a:endParaRPr>
          </a:p>
          <a:p>
            <a:r>
              <a:rPr lang="en-US" sz="3600" b="1" dirty="0">
                <a:solidFill>
                  <a:srgbClr val="3F88C5"/>
                </a:solidFill>
                <a:latin typeface="Montserrat"/>
                <a:sym typeface="Montserrat"/>
              </a:rPr>
              <a:t>Purpose:</a:t>
            </a:r>
            <a:endParaRPr lang="en-US" sz="28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914400"/>
            <a:r>
              <a:rPr lang="en-US" sz="2800" dirty="0">
                <a:solidFill>
                  <a:schemeClr val="dk1"/>
                </a:solidFill>
                <a:latin typeface="Montserrat"/>
              </a:rPr>
              <a:t>The purpose of this research project is to create a </a:t>
            </a:r>
            <a:r>
              <a:rPr lang="en-US" sz="2800" b="1" dirty="0">
                <a:solidFill>
                  <a:schemeClr val="dk1"/>
                </a:solidFill>
                <a:latin typeface="Montserrat"/>
              </a:rPr>
              <a:t>computer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 </a:t>
            </a:r>
            <a:r>
              <a:rPr lang="en-US" sz="2800" b="1" dirty="0">
                <a:solidFill>
                  <a:schemeClr val="dk1"/>
                </a:solidFill>
                <a:latin typeface="Montserrat"/>
              </a:rPr>
              <a:t>model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 capable of </a:t>
            </a:r>
            <a:r>
              <a:rPr lang="en-US" sz="2800" b="1" dirty="0">
                <a:solidFill>
                  <a:schemeClr val="dk1"/>
                </a:solidFill>
                <a:latin typeface="Montserrat"/>
              </a:rPr>
              <a:t>classifying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 heart </a:t>
            </a:r>
            <a:r>
              <a:rPr lang="en-US" sz="2800" b="1" dirty="0">
                <a:solidFill>
                  <a:schemeClr val="dk1"/>
                </a:solidFill>
                <a:latin typeface="Montserrat"/>
              </a:rPr>
              <a:t>arrhythmias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 to the accuracy of Physicians.</a:t>
            </a:r>
          </a:p>
          <a:p>
            <a:br>
              <a:rPr lang="en-US" sz="2800" dirty="0">
                <a:solidFill>
                  <a:schemeClr val="dk1"/>
                </a:solidFill>
                <a:latin typeface="Montserrat"/>
              </a:rPr>
            </a:br>
            <a:r>
              <a:rPr lang="en-US" sz="3600" b="1" dirty="0">
                <a:solidFill>
                  <a:srgbClr val="3F88C5"/>
                </a:solidFill>
                <a:latin typeface="Montserrat"/>
                <a:sym typeface="Montserrat"/>
              </a:rPr>
              <a:t>Question:</a:t>
            </a:r>
          </a:p>
          <a:p>
            <a:pPr marL="914400"/>
            <a:r>
              <a:rPr lang="en-US" sz="2800" dirty="0">
                <a:solidFill>
                  <a:schemeClr val="dk1"/>
                </a:solidFill>
                <a:latin typeface="Montserrat"/>
              </a:rPr>
              <a:t>Is it possible to create </a:t>
            </a:r>
            <a:r>
              <a:rPr lang="en-US" sz="2800" b="1" dirty="0">
                <a:solidFill>
                  <a:schemeClr val="dk1"/>
                </a:solidFill>
                <a:latin typeface="Montserrat"/>
              </a:rPr>
              <a:t>a computer model 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capable of </a:t>
            </a:r>
            <a:r>
              <a:rPr lang="en-US" sz="2800" b="1" dirty="0">
                <a:solidFill>
                  <a:schemeClr val="dk1"/>
                </a:solidFill>
                <a:latin typeface="Montserrat"/>
              </a:rPr>
              <a:t>surpassing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 the </a:t>
            </a:r>
            <a:r>
              <a:rPr lang="en-US" sz="2800" b="1" dirty="0">
                <a:solidFill>
                  <a:schemeClr val="dk1"/>
                </a:solidFill>
                <a:latin typeface="Montserrat"/>
              </a:rPr>
              <a:t>accuracy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 of </a:t>
            </a:r>
            <a:r>
              <a:rPr lang="en-US" sz="2800" b="1" dirty="0">
                <a:solidFill>
                  <a:schemeClr val="dk1"/>
                </a:solidFill>
                <a:latin typeface="Montserrat"/>
              </a:rPr>
              <a:t>Physicians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 in identifying heart </a:t>
            </a:r>
            <a:r>
              <a:rPr lang="en-US" sz="2800" b="1" dirty="0">
                <a:solidFill>
                  <a:schemeClr val="dk1"/>
                </a:solidFill>
                <a:latin typeface="Montserrat"/>
              </a:rPr>
              <a:t>arrhythmias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 in Electrocardiograms (ECGs)?</a:t>
            </a:r>
          </a:p>
          <a:p>
            <a:pPr marL="914400"/>
            <a:endParaRPr lang="en-US" sz="2800" dirty="0">
              <a:solidFill>
                <a:schemeClr val="dk1"/>
              </a:solidFill>
              <a:latin typeface="Montserrat"/>
            </a:endParaRPr>
          </a:p>
          <a:p>
            <a:r>
              <a:rPr lang="en-US" sz="3600" b="1" dirty="0">
                <a:solidFill>
                  <a:srgbClr val="3F88C5"/>
                </a:solidFill>
                <a:latin typeface="Montserrat"/>
              </a:rPr>
              <a:t>Hypothesis</a:t>
            </a:r>
            <a:r>
              <a:rPr lang="en-US" sz="3600" dirty="0">
                <a:solidFill>
                  <a:srgbClr val="3F88C5"/>
                </a:solidFill>
                <a:latin typeface="Montserrat"/>
              </a:rPr>
              <a:t>:</a:t>
            </a:r>
          </a:p>
          <a:p>
            <a:pPr marL="914400"/>
            <a:r>
              <a:rPr lang="en-US" sz="2800" dirty="0">
                <a:solidFill>
                  <a:schemeClr val="dk1"/>
                </a:solidFill>
                <a:latin typeface="Montserrat"/>
              </a:rPr>
              <a:t>It is </a:t>
            </a:r>
            <a:r>
              <a:rPr lang="en-US" sz="2800" b="1" dirty="0">
                <a:solidFill>
                  <a:schemeClr val="dk1"/>
                </a:solidFill>
                <a:latin typeface="Montserrat"/>
              </a:rPr>
              <a:t>possible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 to </a:t>
            </a:r>
            <a:r>
              <a:rPr lang="en-US" sz="2800" b="1" dirty="0">
                <a:solidFill>
                  <a:schemeClr val="dk1"/>
                </a:solidFill>
                <a:latin typeface="Montserrat"/>
              </a:rPr>
              <a:t>exceed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 the </a:t>
            </a:r>
            <a:r>
              <a:rPr lang="en-US" sz="2800" b="1" dirty="0">
                <a:solidFill>
                  <a:schemeClr val="dk1"/>
                </a:solidFill>
                <a:latin typeface="Montserrat"/>
              </a:rPr>
              <a:t>accuracy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 of a </a:t>
            </a:r>
            <a:r>
              <a:rPr lang="en-US" sz="2800" b="1" dirty="0">
                <a:solidFill>
                  <a:schemeClr val="dk1"/>
                </a:solidFill>
                <a:latin typeface="Montserrat"/>
              </a:rPr>
              <a:t>Physician</a:t>
            </a:r>
            <a:r>
              <a:rPr lang="en-US" sz="2800" dirty="0">
                <a:solidFill>
                  <a:schemeClr val="dk1"/>
                </a:solidFill>
                <a:latin typeface="Montserrat"/>
              </a:rPr>
              <a:t> when compared to that of a Convolutional Neural Network ‘s to classify heart arrhythmias in an Electrocardiograms (ECG). </a:t>
            </a:r>
          </a:p>
        </p:txBody>
      </p:sp>
    </p:spTree>
    <p:extLst>
      <p:ext uri="{BB962C8B-B14F-4D97-AF65-F5344CB8AC3E}">
        <p14:creationId xmlns:p14="http://schemas.microsoft.com/office/powerpoint/2010/main" val="1193562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/>
        </p:nvSpPr>
        <p:spPr>
          <a:xfrm>
            <a:off x="1759630" y="2955258"/>
            <a:ext cx="20949557" cy="999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SzPct val="25000"/>
              <a:buFont typeface="Arial"/>
              <a:buChar char="•"/>
            </a:pPr>
            <a:endParaRPr lang="en-US" sz="15000" dirty="0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85" name="Shape 85"/>
          <p:cNvSpPr txBox="1"/>
          <p:nvPr/>
        </p:nvSpPr>
        <p:spPr>
          <a:xfrm>
            <a:off x="1759630" y="766742"/>
            <a:ext cx="20949557" cy="190723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10400" b="1" dirty="0">
                <a:solidFill>
                  <a:schemeClr val="dk2"/>
                </a:solidFill>
                <a:latin typeface="Montserrat"/>
              </a:rPr>
              <a:t>Applications &amp; Benefits </a:t>
            </a:r>
          </a:p>
        </p:txBody>
      </p:sp>
    </p:spTree>
    <p:extLst>
      <p:ext uri="{BB962C8B-B14F-4D97-AF65-F5344CB8AC3E}">
        <p14:creationId xmlns:p14="http://schemas.microsoft.com/office/powerpoint/2010/main" val="4220061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/>
        </p:nvSpPr>
        <p:spPr>
          <a:xfrm>
            <a:off x="1759630" y="766742"/>
            <a:ext cx="20949557" cy="190723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sz="10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Figures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C163F8B-A9C5-F14A-967E-09D40C8C21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722115"/>
              </p:ext>
            </p:extLst>
          </p:nvPr>
        </p:nvGraphicFramePr>
        <p:xfrm>
          <a:off x="1759629" y="3130061"/>
          <a:ext cx="20867916" cy="96306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9725">
                  <a:extLst>
                    <a:ext uri="{9D8B030D-6E8A-4147-A177-3AD203B41FA5}">
                      <a16:colId xmlns:a16="http://schemas.microsoft.com/office/drawing/2014/main" val="1724041457"/>
                    </a:ext>
                  </a:extLst>
                </a:gridCol>
                <a:gridCol w="19298191">
                  <a:extLst>
                    <a:ext uri="{9D8B030D-6E8A-4147-A177-3AD203B41FA5}">
                      <a16:colId xmlns:a16="http://schemas.microsoft.com/office/drawing/2014/main" val="175821989"/>
                    </a:ext>
                  </a:extLst>
                </a:gridCol>
              </a:tblGrid>
              <a:tr h="578094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Figure 1: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-457200"/>
                      <a:endParaRPr 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503360"/>
                  </a:ext>
                </a:extLst>
              </a:tr>
              <a:tr h="5780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Figure 1.1: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https://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qph.fs.quoracdn.net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/main-qimg-6dded2cfb527dd9f712d0e9da15c9d6f</a:t>
                      </a:r>
                      <a:endParaRPr 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5808221"/>
                  </a:ext>
                </a:extLst>
              </a:tr>
              <a:tr h="5780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Figure 1.2:</a:t>
                      </a:r>
                    </a:p>
                    <a:p>
                      <a:endParaRPr 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Dixon, M., </a:t>
                      </a:r>
                      <a:r>
                        <a:rPr lang="en-US" sz="2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Mlabjan</a:t>
                      </a:r>
                      <a:r>
                        <a:rPr lang="en-US" sz="2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, D., &amp; Bang, J. H. (2017, December 21). Deep Learning </a:t>
                      </a:r>
                      <a:r>
                        <a:rPr lang="en-US" sz="2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Digram</a:t>
                      </a:r>
                      <a:r>
                        <a:rPr lang="en-US" sz="2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[Digital image]. </a:t>
                      </a:r>
                      <a:br>
                        <a:rPr lang="en-US" sz="2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</a:br>
                      <a:r>
                        <a:rPr lang="en-US" sz="2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    Retrieved from https://</a:t>
                      </a:r>
                      <a:r>
                        <a:rPr lang="en-US" sz="2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content.iospress.com</a:t>
                      </a:r>
                      <a:r>
                        <a:rPr lang="en-US" sz="2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/media/</a:t>
                      </a:r>
                      <a:r>
                        <a:rPr lang="en-US" sz="2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af</a:t>
                      </a:r>
                      <a:r>
                        <a:rPr lang="en-US" sz="2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/2017/6-3-4/af-6-3-4-af176/af-6-af176-g001.jpg?width=755</a:t>
                      </a:r>
                      <a:endParaRPr 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12008"/>
                  </a:ext>
                </a:extLst>
              </a:tr>
              <a:tr h="5780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Figure 1.3:</a:t>
                      </a:r>
                    </a:p>
                    <a:p>
                      <a:endParaRPr 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6445790"/>
                  </a:ext>
                </a:extLst>
              </a:tr>
              <a:tr h="5780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Figure 1.4:</a:t>
                      </a:r>
                    </a:p>
                    <a:p>
                      <a:endParaRPr 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5981648"/>
                  </a:ext>
                </a:extLst>
              </a:tr>
              <a:tr h="5780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Figure 1.5:</a:t>
                      </a:r>
                    </a:p>
                    <a:p>
                      <a:endParaRPr 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7469494"/>
                  </a:ext>
                </a:extLst>
              </a:tr>
              <a:tr h="5780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Figure 1.6:</a:t>
                      </a:r>
                    </a:p>
                    <a:p>
                      <a:endParaRPr 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5581763"/>
                  </a:ext>
                </a:extLst>
              </a:tr>
              <a:tr h="5780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Figure 1.7: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013222"/>
                  </a:ext>
                </a:extLst>
              </a:tr>
              <a:tr h="5780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Figure 1.8:</a:t>
                      </a:r>
                    </a:p>
                    <a:p>
                      <a:endParaRPr 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2078972"/>
                  </a:ext>
                </a:extLst>
              </a:tr>
              <a:tr h="5780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Figure 1.9:</a:t>
                      </a:r>
                    </a:p>
                    <a:p>
                      <a:endParaRPr 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7408159"/>
                  </a:ext>
                </a:extLst>
              </a:tr>
              <a:tr h="5780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Figure 2:</a:t>
                      </a:r>
                    </a:p>
                    <a:p>
                      <a:endParaRPr 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289295"/>
                  </a:ext>
                </a:extLst>
              </a:tr>
              <a:tr h="5780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Figure 2.1:</a:t>
                      </a:r>
                    </a:p>
                    <a:p>
                      <a:endParaRPr 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3616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20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/>
        </p:nvSpPr>
        <p:spPr>
          <a:xfrm>
            <a:off x="1759630" y="2955258"/>
            <a:ext cx="21150866" cy="999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-US" sz="2400" dirty="0" err="1">
                <a:solidFill>
                  <a:srgbClr val="333333"/>
                </a:solidFill>
                <a:latin typeface="Times New Roman"/>
                <a:ea typeface="Montserrat"/>
              </a:rPr>
              <a:t>Alfaras</a:t>
            </a:r>
            <a:r>
              <a:rPr lang="en-US" sz="2400" dirty="0">
                <a:solidFill>
                  <a:srgbClr val="333333"/>
                </a:solidFill>
                <a:latin typeface="Times New Roman"/>
                <a:ea typeface="Montserrat"/>
              </a:rPr>
              <a:t>, Miquel, Soriano, &amp; Silvia. (2019, July 3). A Fast Machine Learning Model for ECG-Based Heartbeat Classification and Arrhythmia Detection. Retrieved October 30, 2019, from https://</a:t>
            </a:r>
            <a:r>
              <a:rPr lang="en-US" sz="2400" dirty="0" err="1">
                <a:solidFill>
                  <a:srgbClr val="333333"/>
                </a:solidFill>
                <a:latin typeface="Times New Roman"/>
                <a:ea typeface="Montserrat"/>
              </a:rPr>
              <a:t>www.frontiersin.org</a:t>
            </a:r>
            <a:r>
              <a:rPr lang="en-US" sz="2400" dirty="0">
                <a:solidFill>
                  <a:srgbClr val="333333"/>
                </a:solidFill>
                <a:latin typeface="Times New Roman"/>
                <a:ea typeface="Montserrat"/>
              </a:rPr>
              <a:t>/articles/10.3389/fphy.2019.00103/full.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rgbClr val="333333"/>
                </a:solidFill>
                <a:latin typeface="Times New Roman"/>
                <a:ea typeface="Montserrat"/>
              </a:rPr>
              <a:t>Mayo Clinic. (2019, April 2). Heart arrhythmia. Retrieved October 30, 2019, from https://</a:t>
            </a:r>
            <a:r>
              <a:rPr lang="en-US" sz="2400" dirty="0" err="1">
                <a:solidFill>
                  <a:srgbClr val="333333"/>
                </a:solidFill>
                <a:latin typeface="Times New Roman"/>
                <a:ea typeface="Montserrat"/>
              </a:rPr>
              <a:t>www.mayoclinic.org</a:t>
            </a:r>
            <a:r>
              <a:rPr lang="en-US" sz="2400" dirty="0">
                <a:solidFill>
                  <a:srgbClr val="333333"/>
                </a:solidFill>
                <a:latin typeface="Times New Roman"/>
                <a:ea typeface="Montserrat"/>
              </a:rPr>
              <a:t>/diseases-conditions/heart-arrhythmia/symptoms-causes/</a:t>
            </a:r>
            <a:r>
              <a:rPr lang="en-US" sz="2400" dirty="0" err="1">
                <a:solidFill>
                  <a:srgbClr val="333333"/>
                </a:solidFill>
                <a:latin typeface="Times New Roman"/>
                <a:ea typeface="Montserrat"/>
              </a:rPr>
              <a:t>syc</a:t>
            </a:r>
            <a:r>
              <a:rPr lang="en-US" sz="2400" dirty="0">
                <a:solidFill>
                  <a:srgbClr val="333333"/>
                </a:solidFill>
                <a:latin typeface="Times New Roman"/>
                <a:ea typeface="Montserrat"/>
              </a:rPr>
              <a:t>- 20350668?utm_source=</a:t>
            </a:r>
            <a:r>
              <a:rPr lang="en-US" sz="2400" dirty="0" err="1">
                <a:solidFill>
                  <a:srgbClr val="333333"/>
                </a:solidFill>
                <a:latin typeface="Times New Roman"/>
                <a:ea typeface="Montserrat"/>
              </a:rPr>
              <a:t>Google&amp;utm_medium</a:t>
            </a:r>
            <a:r>
              <a:rPr lang="en-US" sz="2400" dirty="0">
                <a:solidFill>
                  <a:srgbClr val="333333"/>
                </a:solidFill>
                <a:latin typeface="Times New Roman"/>
                <a:ea typeface="Montserrat"/>
              </a:rPr>
              <a:t>=</a:t>
            </a:r>
            <a:r>
              <a:rPr lang="en-US" sz="2400" dirty="0" err="1">
                <a:solidFill>
                  <a:srgbClr val="333333"/>
                </a:solidFill>
                <a:latin typeface="Times New Roman"/>
                <a:ea typeface="Montserrat"/>
              </a:rPr>
              <a:t>abstract&amp;utm_content</a:t>
            </a:r>
            <a:r>
              <a:rPr lang="en-US" sz="2400" dirty="0">
                <a:solidFill>
                  <a:srgbClr val="333333"/>
                </a:solidFill>
                <a:latin typeface="Times New Roman"/>
                <a:ea typeface="Montserrat"/>
              </a:rPr>
              <a:t>=Cardiac- </a:t>
            </a:r>
            <a:r>
              <a:rPr lang="en-US" sz="2400" dirty="0" err="1">
                <a:solidFill>
                  <a:srgbClr val="333333"/>
                </a:solidFill>
                <a:latin typeface="Times New Roman"/>
                <a:ea typeface="Montserrat"/>
              </a:rPr>
              <a:t>arrhythmia&amp;utm_campaign</a:t>
            </a:r>
            <a:r>
              <a:rPr lang="en-US" sz="2400" dirty="0">
                <a:solidFill>
                  <a:srgbClr val="333333"/>
                </a:solidFill>
                <a:latin typeface="Times New Roman"/>
                <a:ea typeface="Montserrat"/>
              </a:rPr>
              <a:t>=Knowledge-panel.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rgbClr val="333333"/>
                </a:solidFill>
                <a:latin typeface="Times New Roman"/>
                <a:ea typeface="Montserrat"/>
              </a:rPr>
              <a:t>Srinivasan, N. T., &amp; Schilling, R. J. (2018, June). Sudden Cardiac Death and Arrhythmias. Retrieved October 30, 2019, from https://</a:t>
            </a:r>
            <a:r>
              <a:rPr lang="en-US" sz="2400" dirty="0" err="1">
                <a:solidFill>
                  <a:srgbClr val="333333"/>
                </a:solidFill>
                <a:latin typeface="Times New Roman"/>
                <a:ea typeface="Montserrat"/>
              </a:rPr>
              <a:t>www.ncbi.nlm.nih.gov</a:t>
            </a:r>
            <a:r>
              <a:rPr lang="en-US" sz="2400" dirty="0">
                <a:solidFill>
                  <a:srgbClr val="333333"/>
                </a:solidFill>
                <a:latin typeface="Times New Roman"/>
                <a:ea typeface="Montserrat"/>
              </a:rPr>
              <a:t>/</a:t>
            </a:r>
            <a:r>
              <a:rPr lang="en-US" sz="2400" dirty="0" err="1">
                <a:solidFill>
                  <a:srgbClr val="333333"/>
                </a:solidFill>
                <a:latin typeface="Times New Roman"/>
                <a:ea typeface="Montserrat"/>
              </a:rPr>
              <a:t>pmc</a:t>
            </a:r>
            <a:r>
              <a:rPr lang="en-US" sz="2400" dirty="0">
                <a:solidFill>
                  <a:srgbClr val="333333"/>
                </a:solidFill>
                <a:latin typeface="Times New Roman"/>
                <a:ea typeface="Montserrat"/>
              </a:rPr>
              <a:t>/articles/PMC6020177/.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rgbClr val="333333"/>
                </a:solidFill>
                <a:latin typeface="Times New Roman"/>
                <a:ea typeface="Montserrat"/>
              </a:rPr>
              <a:t>Horton LA, </a:t>
            </a:r>
            <a:r>
              <a:rPr lang="en-US" sz="2400" dirty="0" err="1">
                <a:solidFill>
                  <a:srgbClr val="333333"/>
                </a:solidFill>
                <a:latin typeface="Times New Roman"/>
                <a:ea typeface="Montserrat"/>
              </a:rPr>
              <a:t>Mosee</a:t>
            </a:r>
            <a:r>
              <a:rPr lang="en-US" sz="2400" dirty="0">
                <a:solidFill>
                  <a:srgbClr val="333333"/>
                </a:solidFill>
                <a:latin typeface="Times New Roman"/>
                <a:ea typeface="Montserrat"/>
              </a:rPr>
              <a:t> S, Brenner J. Use of the electrocardiogram in a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rgbClr val="333333"/>
                </a:solidFill>
                <a:latin typeface="Times New Roman"/>
                <a:ea typeface="Montserrat"/>
              </a:rPr>
              <a:t>pediatric emergency department. Arch </a:t>
            </a:r>
            <a:r>
              <a:rPr lang="en-US" sz="2400" dirty="0" err="1">
                <a:solidFill>
                  <a:srgbClr val="333333"/>
                </a:solidFill>
                <a:latin typeface="Times New Roman"/>
                <a:ea typeface="Montserrat"/>
              </a:rPr>
              <a:t>Pediatr</a:t>
            </a:r>
            <a:r>
              <a:rPr lang="en-US" sz="2400" dirty="0">
                <a:solidFill>
                  <a:srgbClr val="333333"/>
                </a:solidFill>
                <a:latin typeface="Times New Roman"/>
                <a:ea typeface="Montserrat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Times New Roman"/>
                <a:ea typeface="Montserrat"/>
              </a:rPr>
              <a:t>Adolesc</a:t>
            </a:r>
            <a:r>
              <a:rPr lang="en-US" sz="2400" dirty="0">
                <a:solidFill>
                  <a:srgbClr val="333333"/>
                </a:solidFill>
                <a:latin typeface="Times New Roman"/>
                <a:ea typeface="Montserrat"/>
              </a:rPr>
              <a:t> Med. 1994;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rgbClr val="333333"/>
                </a:solidFill>
                <a:latin typeface="Times New Roman"/>
                <a:ea typeface="Montserrat"/>
              </a:rPr>
              <a:t>148:184-188.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rgbClr val="333333"/>
                </a:solidFill>
                <a:latin typeface="Times New Roman"/>
                <a:ea typeface="Montserrat"/>
              </a:rPr>
              <a:t>Kuhn M, Morgan MT, Hoffman JR. Quality assurance in the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rgbClr val="333333"/>
                </a:solidFill>
                <a:latin typeface="Times New Roman"/>
                <a:ea typeface="Montserrat"/>
              </a:rPr>
              <a:t>emergency department: evaluation of the ECG review process. Ann</a:t>
            </a:r>
          </a:p>
          <a:p>
            <a:pPr>
              <a:lnSpc>
                <a:spcPct val="200000"/>
              </a:lnSpc>
            </a:pPr>
            <a:r>
              <a:rPr lang="en-US" sz="2400" dirty="0" err="1">
                <a:solidFill>
                  <a:srgbClr val="333333"/>
                </a:solidFill>
                <a:latin typeface="Times New Roman"/>
                <a:ea typeface="Montserrat"/>
              </a:rPr>
              <a:t>Emerg</a:t>
            </a:r>
            <a:r>
              <a:rPr lang="en-US" sz="2400" dirty="0">
                <a:solidFill>
                  <a:srgbClr val="333333"/>
                </a:solidFill>
                <a:latin typeface="Times New Roman"/>
                <a:ea typeface="Montserrat"/>
              </a:rPr>
              <a:t> Med. 1992;21:18-23.</a:t>
            </a:r>
          </a:p>
          <a:p>
            <a:pPr>
              <a:lnSpc>
                <a:spcPct val="200000"/>
              </a:lnSpc>
            </a:pPr>
            <a:r>
              <a:rPr lang="en-US" sz="2400" dirty="0" err="1">
                <a:solidFill>
                  <a:srgbClr val="333333"/>
                </a:solidFill>
                <a:latin typeface="Times New Roman"/>
                <a:ea typeface="Montserrat"/>
              </a:rPr>
              <a:t>Westdorp</a:t>
            </a:r>
            <a:r>
              <a:rPr lang="en-US" sz="2400" dirty="0">
                <a:solidFill>
                  <a:srgbClr val="333333"/>
                </a:solidFill>
                <a:latin typeface="Times New Roman"/>
                <a:ea typeface="Montserrat"/>
              </a:rPr>
              <a:t> EJ, Gratton MC, Watson WA. Emergency department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rgbClr val="333333"/>
                </a:solidFill>
                <a:latin typeface="Times New Roman"/>
                <a:ea typeface="Montserrat"/>
              </a:rPr>
              <a:t>interpretation of electrocardiograms. Ann </a:t>
            </a:r>
            <a:r>
              <a:rPr lang="en-US" sz="2400" dirty="0" err="1">
                <a:solidFill>
                  <a:srgbClr val="333333"/>
                </a:solidFill>
                <a:latin typeface="Times New Roman"/>
                <a:ea typeface="Montserrat"/>
              </a:rPr>
              <a:t>Emerg</a:t>
            </a:r>
            <a:r>
              <a:rPr lang="en-US" sz="2400" dirty="0">
                <a:solidFill>
                  <a:srgbClr val="333333"/>
                </a:solidFill>
                <a:latin typeface="Times New Roman"/>
                <a:ea typeface="Montserrat"/>
              </a:rPr>
              <a:t> Med. 1992;21: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rgbClr val="333333"/>
                </a:solidFill>
                <a:latin typeface="Times New Roman"/>
                <a:ea typeface="Montserrat"/>
              </a:rPr>
              <a:t>541-544.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rgbClr val="333333"/>
                </a:solidFill>
                <a:latin typeface="Times New Roman"/>
                <a:ea typeface="Montserrat"/>
              </a:rPr>
              <a:t>Todd KH, Hoffman JR, Morgan MT. Effect of cardiologist ECG review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rgbClr val="333333"/>
                </a:solidFill>
                <a:latin typeface="Times New Roman"/>
                <a:ea typeface="Montserrat"/>
              </a:rPr>
              <a:t>on emergency medicine practice. Ann </a:t>
            </a:r>
            <a:r>
              <a:rPr lang="en-US" sz="2400" dirty="0" err="1">
                <a:solidFill>
                  <a:srgbClr val="333333"/>
                </a:solidFill>
                <a:latin typeface="Times New Roman"/>
                <a:ea typeface="Montserrat"/>
              </a:rPr>
              <a:t>Emerg</a:t>
            </a:r>
            <a:r>
              <a:rPr lang="en-US" sz="2400" dirty="0">
                <a:solidFill>
                  <a:srgbClr val="333333"/>
                </a:solidFill>
                <a:latin typeface="Times New Roman"/>
                <a:ea typeface="Montserrat"/>
              </a:rPr>
              <a:t> Med. 1996;27:16-21.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rgbClr val="333333"/>
                </a:solidFill>
                <a:latin typeface="Times New Roman"/>
                <a:ea typeface="Montserrat"/>
              </a:rPr>
              <a:t>Johnson K. The Harriet Lane Handbook. 13th ed. St. Louis, MO: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rgbClr val="333333"/>
                </a:solidFill>
                <a:latin typeface="Times New Roman"/>
                <a:ea typeface="Montserrat"/>
              </a:rPr>
              <a:t>Mosby; 1993:101.</a:t>
            </a:r>
          </a:p>
        </p:txBody>
      </p:sp>
      <p:sp>
        <p:nvSpPr>
          <p:cNvPr id="85" name="Shape 85"/>
          <p:cNvSpPr txBox="1"/>
          <p:nvPr/>
        </p:nvSpPr>
        <p:spPr>
          <a:xfrm>
            <a:off x="1759630" y="766742"/>
            <a:ext cx="20949557" cy="190723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sz="10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896386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/>
        </p:nvSpPr>
        <p:spPr>
          <a:xfrm>
            <a:off x="1759630" y="2955258"/>
            <a:ext cx="21150866" cy="999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Awerdich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(2020, January 5).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awerdich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physionet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Retrieved from https://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awerdich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physionet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Awni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(2019, January 15).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awni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Retrieved from https://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awni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Brownlee, J. (2019, December 19). What is Deep Learning? Retrieved from https://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machinelearningmastery.com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/what-is-deep-learning/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Brownlee, J. (2019, August 6). A Gentle Introduction to the Rectified Linear Unit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Retrieved from https://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machinelearningmastery.com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/rectified-linear-activation-function-for-deep-learning-neural-networks/</a:t>
            </a:r>
          </a:p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Bushaev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V. (2018, October 24). Adam - latest trends in deep learning optimization. Retrieved from https://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towardsdatascience.com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/adam-latest-trends-in-deep-learning-optimization-6be9a291375c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C-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Labpl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(2018, April 30). c-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labpl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qrs_detector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Retrieved from https://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/c-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labpl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qrs_detector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Cao, P., Li, X., Mao, K., Lu, F., Ning, G., Fang, L., &amp; Pan, Q. (2020). A novel data augmentation method to enhance deep neural networks for detection of atrial fibrillation. 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Biomedical Signal Processing and Control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56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101675.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10.1016/j.bspc.2019.101675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Networks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LeNet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(n.d.). Retrieved from http://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deeplearning.net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/tutorial/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lenet.html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CVxTz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(2019, May 17).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CVxTz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ECG_Heartbeat_Classification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Retrieved from https://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CVxTz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ECG_Heartbeat_Classification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Gao, X. (2019, April 3). Diagnosing Abnormal Electrocardiogram (ECG) via Deep Learning. Retrieved from https://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www.intechopen.com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/online-first/diagnosing-abnormal-electrocardiogram-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-via-deep-learning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Gao, X. (2019). Diagnosing Abnormal Electrocardiogram (ECG) via Deep Learning. 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Electrocardiography [Working Title]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10.5772/intechopen.85509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Huang, L., Pan, W., Zhang, Y., Qian, L., Gao, N., &amp; Wu, Y. (2020). Data Augmentation for Deep Learning-Based Radio Modulation Classification. 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Access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1498–1506.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1912.03026</a:t>
            </a:r>
          </a:p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Krylatov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-Pavel. (2019, August 19).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krylatov-pavel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aibolit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-ECG. Retrieved from https://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krylatov-pavel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aibolit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-ECG</a:t>
            </a:r>
          </a:p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Pyakillya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B.,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Kazachenko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N., 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Mikhailovsky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N. (2017). Deep Learning for ECG Classification. 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Journal of Physics: Conference Series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913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012004.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10.1088/1742-6596/913/1/012004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Sakai, A.,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Minoda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Y., &amp; Morikawa, K. (2017). Data augmentation methods for machine-learning-based classification of bio-signals. 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2017 10th Biomedical Engineering International Conference (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BMEiCON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10.1109/bmeicon.2017.8229109</a:t>
            </a:r>
          </a:p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Skalski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P. (2019, January 4). Preventing Deep Neural Network from Overfitting. Retrieved from https://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towardsdatascience.com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/preventing-deep-neural-network-from-overfitting-953458db800a</a:t>
            </a:r>
          </a:p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Wathen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E.,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Rewers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B.,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Yetman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T., &amp; Schaffer, M. S. (2005). Accuracy of ECG Interpretation in the Pediatric Emergency Department. 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Annals of Emergency Medicine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46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(6), 507–511.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10.1016/j.annemergmed.2005.03.013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Zhang, X.-R., Lei, M.-Y., &amp; Li, Y. (2018). An Amplitudes-Perturbation Data Augmentation Method in Convolutional Neural Networks for EEG Decoding. 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2018 5th International Conference on Information, Cybernetics, and Computational Social Systems (ICCSS)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10.1109/iccss.2018.8572304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Zhang, Z.,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F., Sole-Casals, J.,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Dinares-Ferran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Cichocki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A., Yang, Z., &amp; Sun, Z. (2019). A Novel Deep Learning Approach With Data Augmentation to Classify Motor Imagery Signals. 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Access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15945–15954.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10.1109/access.2019.2895133</a:t>
            </a:r>
          </a:p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Zihlmann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Perekrestenko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D., 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Tschannen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(2017). Convolutional Recurrent Neural Networks for Electrocardiogram Classification. 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2017 Computing in Cardiology Conference (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CinC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10.22489/cinc.2017.070-060</a:t>
            </a:r>
          </a:p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Alfaras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Miquel, Soriano, &amp; Silvia. (2019, July 3). A Fast Machine Learning Model for ECG-Based Heartbeat Classification and Arrhythmia Detection., from https://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www.frontiersin.org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/articles/10.3389/fphy.2019.00103/full.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Mayo Clinic. (2019, April 2). Heart arrhythmia. Retrieved October 30, 2019, from https://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www.mayoclinic.org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/diseases-conditions/heart-arrhythmia/symptoms-causes/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syc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- 20350668?utm_source=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Google&amp;utm_medium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abstract&amp;utm_content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=Cardiac-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arrhythmia&amp;utm_campaign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=Knowledge-panel.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Srinivasan, N. T., &amp; Schilling, R. J. (2018, June). Sudden Cardiac Death and Arrhythmias. Retrieved October 30, 2019, from https://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www.ncbi.nlm.nih.gov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pmc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/articles/PMC6020177/.</a:t>
            </a:r>
          </a:p>
        </p:txBody>
      </p:sp>
      <p:sp>
        <p:nvSpPr>
          <p:cNvPr id="85" name="Shape 85"/>
          <p:cNvSpPr txBox="1"/>
          <p:nvPr/>
        </p:nvSpPr>
        <p:spPr>
          <a:xfrm>
            <a:off x="1759630" y="766742"/>
            <a:ext cx="20949557" cy="190723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sz="10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745226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/>
        </p:nvSpPr>
        <p:spPr>
          <a:xfrm>
            <a:off x="1759630" y="-304800"/>
            <a:ext cx="22627545" cy="132540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sz="15000" dirty="0"/>
              <a:t>Presenter RARELY looked </a:t>
            </a:r>
          </a:p>
          <a:p>
            <a:pPr marL="342900" indent="-342900">
              <a:lnSpc>
                <a:spcPct val="150000"/>
              </a:lnSpc>
              <a:buSzPct val="25000"/>
              <a:buFont typeface="Arial"/>
              <a:buChar char="•"/>
            </a:pPr>
            <a:endParaRPr lang="en-US" sz="15000" dirty="0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ECDDA6-EFB8-D44D-9E68-54C7CFBFE987}"/>
              </a:ext>
            </a:extLst>
          </p:cNvPr>
          <p:cNvSpPr txBox="1"/>
          <p:nvPr/>
        </p:nvSpPr>
        <p:spPr>
          <a:xfrm>
            <a:off x="539262" y="382172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182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F32492-A748-174A-94DD-28CD95A3F24F}"/>
              </a:ext>
            </a:extLst>
          </p:cNvPr>
          <p:cNvSpPr/>
          <p:nvPr/>
        </p:nvSpPr>
        <p:spPr>
          <a:xfrm>
            <a:off x="12666133" y="460713"/>
            <a:ext cx="11311466" cy="127237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sz="4000" b="1" dirty="0">
                <a:solidFill>
                  <a:srgbClr val="3F88C5"/>
                </a:solidFill>
                <a:latin typeface="Montserrat"/>
              </a:rPr>
              <a:t>Constants: </a:t>
            </a:r>
          </a:p>
          <a:p>
            <a:pPr marL="914400" fontAlgn="base"/>
            <a:r>
              <a:rPr lang="en-US" sz="3200" dirty="0">
                <a:solidFill>
                  <a:schemeClr val="dk1"/>
                </a:solidFill>
                <a:latin typeface="Montserrat"/>
              </a:rPr>
              <a:t>Training Data </a:t>
            </a:r>
          </a:p>
          <a:p>
            <a:pPr fontAlgn="base"/>
            <a:endParaRPr lang="en-US" sz="3200" dirty="0">
              <a:solidFill>
                <a:schemeClr val="dk1"/>
              </a:solidFill>
              <a:latin typeface="Montserrat"/>
            </a:endParaRPr>
          </a:p>
          <a:p>
            <a:pPr fontAlgn="base"/>
            <a:r>
              <a:rPr lang="en-US" sz="4000" b="1" dirty="0">
                <a:solidFill>
                  <a:srgbClr val="3F88C5"/>
                </a:solidFill>
                <a:latin typeface="Montserrat"/>
              </a:rPr>
              <a:t>Manipulated variable:</a:t>
            </a:r>
          </a:p>
          <a:p>
            <a:pPr marL="914400" lvl="1" fontAlgn="base"/>
            <a:r>
              <a:rPr lang="en-US" sz="3200" dirty="0">
                <a:solidFill>
                  <a:schemeClr val="dk1"/>
                </a:solidFill>
                <a:latin typeface="Montserrat"/>
              </a:rPr>
              <a:t>Hyper Parameters in the model</a:t>
            </a:r>
          </a:p>
          <a:p>
            <a:pPr marL="914400" lvl="1" fontAlgn="base"/>
            <a:r>
              <a:rPr lang="en-US" sz="3200" dirty="0">
                <a:solidFill>
                  <a:schemeClr val="dk1"/>
                </a:solidFill>
                <a:latin typeface="Montserrat"/>
              </a:rPr>
              <a:t>Layers in the model  </a:t>
            </a:r>
          </a:p>
          <a:p>
            <a:pPr lvl="1" fontAlgn="base"/>
            <a:endParaRPr lang="en-US" sz="3200" dirty="0">
              <a:solidFill>
                <a:schemeClr val="dk1"/>
              </a:solidFill>
              <a:latin typeface="Montserrat"/>
            </a:endParaRPr>
          </a:p>
          <a:p>
            <a:pPr fontAlgn="base"/>
            <a:r>
              <a:rPr lang="en-US" sz="4000" b="1" dirty="0">
                <a:solidFill>
                  <a:srgbClr val="3F88C5"/>
                </a:solidFill>
                <a:latin typeface="Montserrat"/>
              </a:rPr>
              <a:t>Responding variable:</a:t>
            </a:r>
          </a:p>
          <a:p>
            <a:pPr marL="914400" lvl="1" fontAlgn="base"/>
            <a:r>
              <a:rPr lang="en-US" sz="3200" b="1" dirty="0">
                <a:solidFill>
                  <a:schemeClr val="dk1"/>
                </a:solidFill>
                <a:latin typeface="Montserrat"/>
              </a:rPr>
              <a:t>Loss</a:t>
            </a:r>
            <a:r>
              <a:rPr lang="en-US" sz="3200" dirty="0">
                <a:solidFill>
                  <a:schemeClr val="dk1"/>
                </a:solidFill>
                <a:latin typeface="Montserrat"/>
              </a:rPr>
              <a:t> and </a:t>
            </a:r>
            <a:r>
              <a:rPr lang="en-US" sz="3200" b="1" dirty="0">
                <a:solidFill>
                  <a:schemeClr val="dk1"/>
                </a:solidFill>
                <a:latin typeface="Montserrat"/>
              </a:rPr>
              <a:t>Accuracy</a:t>
            </a:r>
            <a:r>
              <a:rPr lang="en-US" sz="3200" dirty="0">
                <a:solidFill>
                  <a:schemeClr val="dk1"/>
                </a:solidFill>
                <a:latin typeface="Montserrat"/>
              </a:rPr>
              <a:t> of the model (measured by feeding a validation dataset into the trained model and comparing the predicted label for the ECG with the actual label of the ECG)</a:t>
            </a:r>
          </a:p>
          <a:p>
            <a:br>
              <a:rPr lang="en-US" sz="4000" b="1" dirty="0">
                <a:solidFill>
                  <a:srgbClr val="3F88C5"/>
                </a:solidFill>
                <a:latin typeface="Montserrat"/>
              </a:rPr>
            </a:br>
            <a:endParaRPr lang="en-US" sz="4000" b="1" dirty="0">
              <a:solidFill>
                <a:srgbClr val="3F88C5"/>
              </a:solidFill>
              <a:latin typeface="Montserra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C5A592-870A-0748-BF3C-C783DD1195CD}"/>
              </a:ext>
            </a:extLst>
          </p:cNvPr>
          <p:cNvSpPr/>
          <p:nvPr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EEEEEE"/>
          </a:solidFill>
          <a:ln w="19050">
            <a:solidFill>
              <a:srgbClr val="EEEE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sz="13800" b="1" dirty="0">
                <a:solidFill>
                  <a:schemeClr val="dk1"/>
                </a:solidFill>
                <a:latin typeface="Montserrat"/>
                <a:sym typeface="Montserrat"/>
              </a:rPr>
              <a:t>Variables</a:t>
            </a:r>
          </a:p>
          <a:p>
            <a:pPr algn="ctr">
              <a:lnSpc>
                <a:spcPct val="200000"/>
              </a:lnSpc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5265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/>
        </p:nvSpPr>
        <p:spPr>
          <a:xfrm>
            <a:off x="1759629" y="2955258"/>
            <a:ext cx="12547813" cy="999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  <a:buSzPct val="25000"/>
            </a:pPr>
            <a:r>
              <a:rPr lang="en-US" sz="3000" dirty="0">
                <a:solidFill>
                  <a:schemeClr val="dk1"/>
                </a:solidFill>
                <a:latin typeface="Montserrat"/>
                <a:cs typeface="Montserrat"/>
              </a:rPr>
              <a:t>Deep Learning is a subclass of Machine Learning, which is inspired by a </a:t>
            </a:r>
            <a:r>
              <a:rPr lang="en-US" sz="3000" b="1" dirty="0">
                <a:solidFill>
                  <a:schemeClr val="dk1"/>
                </a:solidFill>
                <a:latin typeface="Montserrat"/>
                <a:cs typeface="Montserrat"/>
              </a:rPr>
              <a:t>neuron’s structure</a:t>
            </a:r>
            <a:r>
              <a:rPr lang="en-US" sz="3000" dirty="0">
                <a:solidFill>
                  <a:schemeClr val="dk1"/>
                </a:solidFill>
                <a:latin typeface="Montserrat"/>
                <a:cs typeface="Montserrat"/>
              </a:rPr>
              <a:t>, and </a:t>
            </a:r>
            <a:r>
              <a:rPr lang="en-US" sz="3000" b="1" dirty="0">
                <a:solidFill>
                  <a:schemeClr val="dk1"/>
                </a:solidFill>
                <a:latin typeface="Montserrat"/>
                <a:cs typeface="Montserrat"/>
              </a:rPr>
              <a:t>function</a:t>
            </a:r>
            <a:r>
              <a:rPr lang="en-US" sz="3000" dirty="0">
                <a:solidFill>
                  <a:schemeClr val="dk1"/>
                </a:solidFill>
                <a:latin typeface="Montserrat"/>
                <a:cs typeface="Montserrat"/>
              </a:rPr>
              <a:t> in the brain, groups of neurons are called </a:t>
            </a:r>
            <a:r>
              <a:rPr lang="en-US" sz="3000" b="1" dirty="0">
                <a:solidFill>
                  <a:schemeClr val="dk1"/>
                </a:solidFill>
                <a:latin typeface="Montserrat"/>
                <a:cs typeface="Montserrat"/>
              </a:rPr>
              <a:t>Neural Networks</a:t>
            </a:r>
            <a:r>
              <a:rPr lang="en-US" sz="3000" dirty="0">
                <a:solidFill>
                  <a:schemeClr val="dk1"/>
                </a:solidFill>
                <a:latin typeface="Montserrat"/>
                <a:cs typeface="Montserrat"/>
              </a:rPr>
              <a:t>. The first layer of a Neural Network is called the </a:t>
            </a:r>
            <a:r>
              <a:rPr lang="en-US" sz="3000" b="1" dirty="0">
                <a:solidFill>
                  <a:schemeClr val="dk1"/>
                </a:solidFill>
                <a:latin typeface="Montserrat"/>
                <a:cs typeface="Montserrat"/>
              </a:rPr>
              <a:t>input layer</a:t>
            </a:r>
            <a:r>
              <a:rPr lang="en-US" sz="3000" dirty="0">
                <a:solidFill>
                  <a:schemeClr val="dk1"/>
                </a:solidFill>
                <a:latin typeface="Montserrat"/>
                <a:cs typeface="Montserrat"/>
              </a:rPr>
              <a:t>, and is composed of neurons which represent the input data. A </a:t>
            </a:r>
            <a:r>
              <a:rPr lang="en-US" sz="3000" b="1" dirty="0">
                <a:solidFill>
                  <a:schemeClr val="dk1"/>
                </a:solidFill>
                <a:latin typeface="Montserrat"/>
                <a:cs typeface="Montserrat"/>
              </a:rPr>
              <a:t>neuron</a:t>
            </a:r>
            <a:r>
              <a:rPr lang="en-US" sz="3000" dirty="0">
                <a:solidFill>
                  <a:schemeClr val="dk1"/>
                </a:solidFill>
                <a:latin typeface="Montserrat"/>
                <a:cs typeface="Montserrat"/>
              </a:rPr>
              <a:t> holds a number (often between 0-1), the number corresponds to the activation of each neuron. The layers in the middle are </a:t>
            </a:r>
            <a:r>
              <a:rPr lang="en-US" sz="3000" b="1" dirty="0">
                <a:solidFill>
                  <a:schemeClr val="dk1"/>
                </a:solidFill>
                <a:latin typeface="Montserrat"/>
                <a:cs typeface="Montserrat"/>
              </a:rPr>
              <a:t>hidden layers</a:t>
            </a:r>
            <a:r>
              <a:rPr lang="en-US" sz="3000" dirty="0">
                <a:solidFill>
                  <a:schemeClr val="dk1"/>
                </a:solidFill>
                <a:latin typeface="Montserrat"/>
                <a:cs typeface="Montserrat"/>
              </a:rPr>
              <a:t>. These layers contain neurons which are responsible for identifying </a:t>
            </a:r>
            <a:r>
              <a:rPr lang="en-US" sz="3000" b="1" dirty="0">
                <a:solidFill>
                  <a:schemeClr val="dk1"/>
                </a:solidFill>
                <a:latin typeface="Montserrat"/>
                <a:cs typeface="Montserrat"/>
              </a:rPr>
              <a:t>features</a:t>
            </a:r>
            <a:r>
              <a:rPr lang="en-US" sz="3000" dirty="0">
                <a:solidFill>
                  <a:schemeClr val="dk1"/>
                </a:solidFill>
                <a:latin typeface="Montserrat"/>
                <a:cs typeface="Montserrat"/>
              </a:rPr>
              <a:t> within the dataset. The activations in neurons of each layer change to correctly predict the right class. </a:t>
            </a:r>
            <a:r>
              <a:rPr lang="en-US" sz="3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last layer of a Neural Network is called the </a:t>
            </a:r>
            <a:r>
              <a:rPr lang="en-US" sz="3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output layer</a:t>
            </a:r>
            <a:r>
              <a:rPr lang="en-US" sz="3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which contains a neuron for each </a:t>
            </a:r>
            <a:r>
              <a:rPr lang="en-US" sz="3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class</a:t>
            </a:r>
            <a:r>
              <a:rPr lang="en-US" sz="3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 the dataset. Each neuron’s activation signifies the model’s certainty for that class. Hence, the largest activation in the output layer resembles the model’s most confident output.</a:t>
            </a:r>
          </a:p>
        </p:txBody>
      </p:sp>
      <p:sp>
        <p:nvSpPr>
          <p:cNvPr id="85" name="Shape 85"/>
          <p:cNvSpPr txBox="1"/>
          <p:nvPr/>
        </p:nvSpPr>
        <p:spPr>
          <a:xfrm>
            <a:off x="1759630" y="766742"/>
            <a:ext cx="20949557" cy="190723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sz="10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What is Deep Learning?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61FF6CD-880A-3743-B86D-7B2FCE9C109A}"/>
              </a:ext>
            </a:extLst>
          </p:cNvPr>
          <p:cNvGrpSpPr/>
          <p:nvPr/>
        </p:nvGrpSpPr>
        <p:grpSpPr>
          <a:xfrm>
            <a:off x="16004646" y="2828316"/>
            <a:ext cx="4386785" cy="4553271"/>
            <a:chOff x="18485401" y="2874976"/>
            <a:chExt cx="4386785" cy="45532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6FCD9D7-57FD-E946-A568-44848EE435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820" t="4945" r="15392" b="4226"/>
            <a:stretch/>
          </p:blipFill>
          <p:spPr>
            <a:xfrm>
              <a:off x="18648401" y="2874976"/>
              <a:ext cx="4060786" cy="39684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D5E1DE-79BC-414A-A99E-509F07B15619}"/>
                </a:ext>
              </a:extLst>
            </p:cNvPr>
            <p:cNvSpPr txBox="1"/>
            <p:nvPr/>
          </p:nvSpPr>
          <p:spPr>
            <a:xfrm>
              <a:off x="18485401" y="6843472"/>
              <a:ext cx="43867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Figure 1.1: </a:t>
              </a:r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Diagram of classes in Artificial Intelligence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851CF4-E6FC-7C49-BF69-637B1FD206CF}"/>
              </a:ext>
            </a:extLst>
          </p:cNvPr>
          <p:cNvGrpSpPr/>
          <p:nvPr/>
        </p:nvGrpSpPr>
        <p:grpSpPr>
          <a:xfrm>
            <a:off x="14705930" y="7508529"/>
            <a:ext cx="6139424" cy="4480560"/>
            <a:chOff x="12234407" y="2874976"/>
            <a:chExt cx="6139424" cy="448056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3B5BD66-DA8A-744C-8725-D79260D83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34407" y="2874976"/>
              <a:ext cx="6139424" cy="448056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D51CBD9-B1B6-1F4C-BA7E-8ECAC6C96589}"/>
                </a:ext>
              </a:extLst>
            </p:cNvPr>
            <p:cNvSpPr txBox="1"/>
            <p:nvPr/>
          </p:nvSpPr>
          <p:spPr>
            <a:xfrm>
              <a:off x="13477689" y="6888076"/>
              <a:ext cx="44976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Figure 1.2: </a:t>
              </a:r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Example Neural Network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913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85">
            <a:extLst>
              <a:ext uri="{FF2B5EF4-FFF2-40B4-BE49-F238E27FC236}">
                <a16:creationId xmlns:a16="http://schemas.microsoft.com/office/drawing/2014/main" id="{1036CF30-F2F7-6946-9CF3-9442C5F890C8}"/>
              </a:ext>
            </a:extLst>
          </p:cNvPr>
          <p:cNvSpPr txBox="1"/>
          <p:nvPr/>
        </p:nvSpPr>
        <p:spPr>
          <a:xfrm>
            <a:off x="1759630" y="766742"/>
            <a:ext cx="20949557" cy="190723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sz="10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Methods</a:t>
            </a:r>
          </a:p>
        </p:txBody>
      </p:sp>
      <p:pic>
        <p:nvPicPr>
          <p:cNvPr id="15" name="Picture 14" descr="A picture containing black, phone, sign&#10;&#10;Description automatically generated">
            <a:extLst>
              <a:ext uri="{FF2B5EF4-FFF2-40B4-BE49-F238E27FC236}">
                <a16:creationId xmlns:a16="http://schemas.microsoft.com/office/drawing/2014/main" id="{D6F45C81-12B8-3C43-B18C-502FE70B9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688" y="3017520"/>
            <a:ext cx="21085499" cy="905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446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/>
        </p:nvSpPr>
        <p:spPr>
          <a:xfrm>
            <a:off x="1759630" y="2955258"/>
            <a:ext cx="10790510" cy="294262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r>
              <a:rPr lang="en-US" sz="3200" dirty="0">
                <a:solidFill>
                  <a:schemeClr val="dk1"/>
                </a:solidFill>
                <a:latin typeface="Montserrat"/>
                <a:cs typeface="Montserrat"/>
              </a:rPr>
              <a:t>The </a:t>
            </a:r>
            <a:r>
              <a:rPr lang="en-US" sz="3200" b="1" dirty="0" err="1">
                <a:solidFill>
                  <a:schemeClr val="dk1"/>
                </a:solidFill>
                <a:latin typeface="Montserrat"/>
                <a:cs typeface="Montserrat"/>
              </a:rPr>
              <a:t>PhysioNet</a:t>
            </a:r>
            <a:r>
              <a:rPr lang="en-US" sz="3200" dirty="0">
                <a:solidFill>
                  <a:schemeClr val="dk1"/>
                </a:solidFill>
                <a:latin typeface="Montserrat"/>
                <a:cs typeface="Montserrat"/>
              </a:rPr>
              <a:t> database contains 8,522 ECG recordings, divided into 4 classes: </a:t>
            </a:r>
            <a:r>
              <a:rPr lang="en-US" sz="3200" b="1" dirty="0">
                <a:solidFill>
                  <a:schemeClr val="dk1"/>
                </a:solidFill>
                <a:latin typeface="Montserrat"/>
                <a:cs typeface="Montserrat"/>
              </a:rPr>
              <a:t>Normal</a:t>
            </a:r>
            <a:r>
              <a:rPr lang="en-US" sz="3200" dirty="0">
                <a:solidFill>
                  <a:schemeClr val="dk1"/>
                </a:solidFill>
                <a:latin typeface="Montserrat"/>
                <a:cs typeface="Montserrat"/>
              </a:rPr>
              <a:t>, </a:t>
            </a:r>
            <a:r>
              <a:rPr lang="en-US" sz="3200" b="1" dirty="0">
                <a:solidFill>
                  <a:schemeClr val="dk1"/>
                </a:solidFill>
                <a:latin typeface="Montserrat"/>
                <a:cs typeface="Montserrat"/>
              </a:rPr>
              <a:t>Atrial</a:t>
            </a:r>
            <a:r>
              <a:rPr lang="en-US" sz="3200" dirty="0">
                <a:solidFill>
                  <a:schemeClr val="dk1"/>
                </a:solidFill>
                <a:latin typeface="Montserrat"/>
                <a:cs typeface="Montserrat"/>
              </a:rPr>
              <a:t> </a:t>
            </a:r>
            <a:r>
              <a:rPr lang="en-US" sz="3200" b="1" dirty="0">
                <a:solidFill>
                  <a:schemeClr val="dk1"/>
                </a:solidFill>
                <a:latin typeface="Montserrat"/>
                <a:cs typeface="Montserrat"/>
              </a:rPr>
              <a:t>Fibrillation</a:t>
            </a:r>
            <a:r>
              <a:rPr lang="en-US" sz="3200" dirty="0">
                <a:solidFill>
                  <a:schemeClr val="dk1"/>
                </a:solidFill>
                <a:latin typeface="Montserrat"/>
                <a:cs typeface="Montserrat"/>
              </a:rPr>
              <a:t>, </a:t>
            </a:r>
            <a:r>
              <a:rPr lang="en-US" sz="3200" b="1" dirty="0">
                <a:solidFill>
                  <a:schemeClr val="dk1"/>
                </a:solidFill>
                <a:latin typeface="Montserrat"/>
                <a:cs typeface="Montserrat"/>
              </a:rPr>
              <a:t>Other</a:t>
            </a:r>
            <a:r>
              <a:rPr lang="en-US" sz="3200" dirty="0">
                <a:solidFill>
                  <a:schemeClr val="dk1"/>
                </a:solidFill>
                <a:latin typeface="Montserrat"/>
                <a:cs typeface="Montserrat"/>
              </a:rPr>
              <a:t>, and </a:t>
            </a:r>
            <a:r>
              <a:rPr lang="en-US" sz="3200" b="1" dirty="0">
                <a:solidFill>
                  <a:schemeClr val="dk1"/>
                </a:solidFill>
                <a:latin typeface="Montserrat"/>
                <a:cs typeface="Montserrat"/>
              </a:rPr>
              <a:t>Noisy</a:t>
            </a:r>
            <a:r>
              <a:rPr lang="en-US" sz="3200" dirty="0">
                <a:solidFill>
                  <a:schemeClr val="dk1"/>
                </a:solidFill>
                <a:latin typeface="Montserrat"/>
                <a:cs typeface="Montserrat"/>
              </a:rPr>
              <a:t>. The raw data is provided in EFDB-compliant MATLAB V4 files, which including a .</a:t>
            </a:r>
            <a:r>
              <a:rPr lang="en-US" sz="3200" i="1" dirty="0">
                <a:solidFill>
                  <a:schemeClr val="dk1"/>
                </a:solidFill>
                <a:latin typeface="Montserrat"/>
                <a:cs typeface="Montserrat"/>
              </a:rPr>
              <a:t>mat</a:t>
            </a:r>
            <a:r>
              <a:rPr lang="en-US" sz="3200" dirty="0">
                <a:solidFill>
                  <a:schemeClr val="dk1"/>
                </a:solidFill>
                <a:latin typeface="Montserrat"/>
                <a:cs typeface="Montserrat"/>
              </a:rPr>
              <a:t> file containing the ECG recording and a .</a:t>
            </a:r>
            <a:r>
              <a:rPr lang="en-US" sz="3200" i="1" dirty="0" err="1">
                <a:solidFill>
                  <a:schemeClr val="dk1"/>
                </a:solidFill>
                <a:latin typeface="Montserrat"/>
                <a:cs typeface="Montserrat"/>
              </a:rPr>
              <a:t>hea</a:t>
            </a:r>
            <a:r>
              <a:rPr lang="en-US" sz="3200" dirty="0">
                <a:solidFill>
                  <a:schemeClr val="dk1"/>
                </a:solidFill>
                <a:latin typeface="Montserrat"/>
                <a:cs typeface="Montserrat"/>
              </a:rPr>
              <a:t> file containing the metadata for the recording. </a:t>
            </a:r>
            <a:endParaRPr lang="en-US" sz="3200" dirty="0"/>
          </a:p>
        </p:txBody>
      </p:sp>
      <p:sp>
        <p:nvSpPr>
          <p:cNvPr id="85" name="Shape 85"/>
          <p:cNvSpPr txBox="1"/>
          <p:nvPr/>
        </p:nvSpPr>
        <p:spPr>
          <a:xfrm>
            <a:off x="1759630" y="766742"/>
            <a:ext cx="20949557" cy="190723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sz="10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2213650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1759630" y="4154555"/>
            <a:ext cx="9266720" cy="212365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fontAlgn="base"/>
            <a:r>
              <a:rPr lang="en-US" b="1" dirty="0"/>
              <a:t>Pre-processing data</a:t>
            </a:r>
          </a:p>
          <a:p>
            <a:pPr lvl="1" fontAlgn="base"/>
            <a:r>
              <a:rPr lang="en-US" dirty="0"/>
              <a:t>Randomize data</a:t>
            </a:r>
          </a:p>
          <a:p>
            <a:pPr lvl="1" fontAlgn="base"/>
            <a:r>
              <a:rPr lang="en-US" dirty="0"/>
              <a:t>Normalizing data</a:t>
            </a:r>
          </a:p>
          <a:p>
            <a:pPr lvl="1" fontAlgn="base"/>
            <a:r>
              <a:rPr lang="en-US" dirty="0"/>
              <a:t>Data augmentation</a:t>
            </a:r>
          </a:p>
          <a:p>
            <a:pPr lvl="2" fontAlgn="base"/>
            <a:r>
              <a:rPr lang="en-US" dirty="0"/>
              <a:t>Zero Bursts - implementing random zeros in data to replace data with errors</a:t>
            </a:r>
          </a:p>
          <a:p>
            <a:pPr lvl="2" fontAlgn="base"/>
            <a:r>
              <a:rPr lang="en-US" dirty="0"/>
              <a:t>Random Resampling - changing the sample rate of data collection to increase dataset size and avoid overfitting</a:t>
            </a:r>
          </a:p>
          <a:p>
            <a:pPr lvl="2" fontAlgn="base"/>
            <a:endParaRPr lang="en-US" dirty="0"/>
          </a:p>
          <a:p>
            <a:pPr lvl="2" fontAlgn="base"/>
            <a:r>
              <a:rPr lang="en-US" dirty="0">
                <a:hlinkClick r:id="rId3"/>
              </a:rPr>
              <a:t>https://www.geeksforgeeks.org/data-preprocessing-machine-learning-python/</a:t>
            </a:r>
            <a:endParaRPr lang="en-US" dirty="0"/>
          </a:p>
        </p:txBody>
      </p:sp>
      <p:sp>
        <p:nvSpPr>
          <p:cNvPr id="10" name="Shape 85">
            <a:extLst>
              <a:ext uri="{FF2B5EF4-FFF2-40B4-BE49-F238E27FC236}">
                <a16:creationId xmlns:a16="http://schemas.microsoft.com/office/drawing/2014/main" id="{1036CF30-F2F7-6946-9CF3-9442C5F890C8}"/>
              </a:ext>
            </a:extLst>
          </p:cNvPr>
          <p:cNvSpPr txBox="1"/>
          <p:nvPr/>
        </p:nvSpPr>
        <p:spPr>
          <a:xfrm>
            <a:off x="1759630" y="766742"/>
            <a:ext cx="20949557" cy="190723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sz="10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Pre-processing Data</a:t>
            </a:r>
          </a:p>
        </p:txBody>
      </p:sp>
      <p:sp>
        <p:nvSpPr>
          <p:cNvPr id="5" name="Shape 150">
            <a:extLst>
              <a:ext uri="{FF2B5EF4-FFF2-40B4-BE49-F238E27FC236}">
                <a16:creationId xmlns:a16="http://schemas.microsoft.com/office/drawing/2014/main" id="{CD7A4208-516B-AC48-B5EA-3DE4F3529124}"/>
              </a:ext>
            </a:extLst>
          </p:cNvPr>
          <p:cNvSpPr txBox="1"/>
          <p:nvPr/>
        </p:nvSpPr>
        <p:spPr>
          <a:xfrm>
            <a:off x="13738860" y="2830090"/>
            <a:ext cx="10012680" cy="1027528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def </a:t>
            </a:r>
            <a:r>
              <a:rPr lang="en-US" sz="2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zero_padding</a:t>
            </a:r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(self, ECG):</a:t>
            </a:r>
          </a:p>
          <a:p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if </a:t>
            </a:r>
            <a:r>
              <a:rPr lang="en-US" sz="2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(ECG) &gt; </a:t>
            </a:r>
            <a:r>
              <a:rPr lang="en-US" sz="2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self.ECG_LENGTH</a:t>
            </a:r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return ECG[:</a:t>
            </a:r>
            <a:r>
              <a:rPr lang="en-US" sz="2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self.ECG_LENGTH</a:t>
            </a:r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for _ in range(</a:t>
            </a:r>
            <a:r>
              <a:rPr lang="en-US" sz="2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self.ECG_LENGTH-len</a:t>
            </a:r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(ECG)):</a:t>
            </a:r>
          </a:p>
          <a:p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</a:t>
            </a:r>
            <a:r>
              <a:rPr lang="en-US" sz="2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ECG.append</a:t>
            </a:r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(0)</a:t>
            </a:r>
          </a:p>
          <a:p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return ECG</a:t>
            </a:r>
          </a:p>
          <a:p>
            <a:b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def </a:t>
            </a:r>
            <a:r>
              <a:rPr lang="en-US" sz="2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rnd_zero</a:t>
            </a:r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(self, ECG):</a:t>
            </a:r>
          </a:p>
          <a:p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for _ in range(</a:t>
            </a:r>
            <a:r>
              <a:rPr lang="en-US" sz="2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np.random.randint</a:t>
            </a:r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(7)):</a:t>
            </a:r>
          </a:p>
          <a:p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pos = abs(</a:t>
            </a:r>
            <a:r>
              <a:rPr lang="en-US" sz="2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np.random.randint</a:t>
            </a:r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(abs(</a:t>
            </a:r>
            <a:r>
              <a:rPr lang="en-US" sz="2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(ECG)-11)))</a:t>
            </a:r>
          </a:p>
          <a:p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</a:t>
            </a:r>
            <a:r>
              <a:rPr lang="en-US" sz="2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= abs(</a:t>
            </a:r>
            <a:r>
              <a:rPr lang="en-US" sz="2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np.random.randint</a:t>
            </a:r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(7))</a:t>
            </a:r>
          </a:p>
          <a:p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ECG[</a:t>
            </a:r>
            <a:r>
              <a:rPr lang="en-US" sz="2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pos:pos+dist</a:t>
            </a:r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]=[0]*</a:t>
            </a:r>
            <a:r>
              <a:rPr lang="en-US" sz="2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endParaRPr lang="en-US" sz="2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return ECG</a:t>
            </a:r>
          </a:p>
          <a:p>
            <a:b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def resampling(self, ECG):</a:t>
            </a:r>
          </a:p>
          <a:p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MARGIN = 60</a:t>
            </a:r>
          </a:p>
          <a:p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return </a:t>
            </a:r>
            <a:r>
              <a:rPr lang="en-US" sz="2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signal.resample</a:t>
            </a:r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ecg</a:t>
            </a:r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 </a:t>
            </a:r>
          </a:p>
          <a:p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abs(</a:t>
            </a:r>
            <a:r>
              <a:rPr lang="en-US" sz="2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np.random.randint</a:t>
            </a:r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(MARGIN)+(</a:t>
            </a:r>
            <a:r>
              <a:rPr lang="en-US" sz="2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self.ECG_LENGTH</a:t>
            </a:r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-MARGIN)))</a:t>
            </a:r>
          </a:p>
          <a:p>
            <a:b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2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E1D109-268E-8A4F-A98C-BA1D66514B94}"/>
              </a:ext>
            </a:extLst>
          </p:cNvPr>
          <p:cNvSpPr/>
          <p:nvPr/>
        </p:nvSpPr>
        <p:spPr>
          <a:xfrm>
            <a:off x="1546860" y="6858000"/>
            <a:ext cx="1219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Montserrat"/>
              </a:rPr>
              <a:t>This project was programed in Python 3.6, predominately object-oriented. The code ran on a cloud computing base called </a:t>
            </a:r>
            <a:r>
              <a:rPr lang="en-US" i="1" dirty="0" err="1">
                <a:solidFill>
                  <a:schemeClr val="dk1"/>
                </a:solidFill>
                <a:latin typeface="Montserrat"/>
              </a:rPr>
              <a:t>Colab</a:t>
            </a:r>
            <a:r>
              <a:rPr lang="en-US" i="1" dirty="0">
                <a:solidFill>
                  <a:schemeClr val="dk1"/>
                </a:solidFill>
                <a:latin typeface="Montserrat"/>
              </a:rPr>
              <a:t> </a:t>
            </a:r>
            <a:r>
              <a:rPr lang="en-US" dirty="0">
                <a:solidFill>
                  <a:schemeClr val="dk1"/>
                </a:solidFill>
                <a:latin typeface="Montserrat"/>
              </a:rPr>
              <a:t>which provided a Tesla K80 GPU with 12 GB of ram.</a:t>
            </a:r>
            <a:endParaRPr lang="en-US" i="1" dirty="0">
              <a:solidFill>
                <a:schemeClr val="dk1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707663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1759630" y="4154555"/>
            <a:ext cx="9266720" cy="212365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fontAlgn="base"/>
            <a:r>
              <a:rPr lang="en-US" b="1" dirty="0"/>
              <a:t>Pre-processing data</a:t>
            </a:r>
          </a:p>
          <a:p>
            <a:pPr lvl="1" fontAlgn="base"/>
            <a:r>
              <a:rPr lang="en-US" dirty="0"/>
              <a:t>Randomize data</a:t>
            </a:r>
          </a:p>
          <a:p>
            <a:pPr lvl="1" fontAlgn="base"/>
            <a:r>
              <a:rPr lang="en-US" dirty="0"/>
              <a:t>Normalizing data</a:t>
            </a:r>
          </a:p>
          <a:p>
            <a:pPr lvl="1" fontAlgn="base"/>
            <a:r>
              <a:rPr lang="en-US" dirty="0"/>
              <a:t>Data augmentation</a:t>
            </a:r>
          </a:p>
          <a:p>
            <a:pPr lvl="2" fontAlgn="base"/>
            <a:r>
              <a:rPr lang="en-US" dirty="0"/>
              <a:t>Zero Bursts - implementing random zeros in data to replace data with errors</a:t>
            </a:r>
          </a:p>
          <a:p>
            <a:pPr lvl="2" fontAlgn="base"/>
            <a:r>
              <a:rPr lang="en-US" dirty="0"/>
              <a:t>Random Resampling - changing the sample rate of data collection to increase dataset size and avoid overfitting</a:t>
            </a:r>
          </a:p>
          <a:p>
            <a:pPr lvl="2" fontAlgn="base"/>
            <a:endParaRPr lang="en-US" dirty="0"/>
          </a:p>
          <a:p>
            <a:pPr lvl="2" fontAlgn="base"/>
            <a:r>
              <a:rPr lang="en-US" dirty="0">
                <a:hlinkClick r:id="rId3"/>
              </a:rPr>
              <a:t>https://www.geeksforgeeks.org/data-preprocessing-machine-learning-python/</a:t>
            </a:r>
            <a:endParaRPr lang="en-US" dirty="0"/>
          </a:p>
        </p:txBody>
      </p:sp>
      <p:sp>
        <p:nvSpPr>
          <p:cNvPr id="10" name="Shape 85">
            <a:extLst>
              <a:ext uri="{FF2B5EF4-FFF2-40B4-BE49-F238E27FC236}">
                <a16:creationId xmlns:a16="http://schemas.microsoft.com/office/drawing/2014/main" id="{1036CF30-F2F7-6946-9CF3-9442C5F890C8}"/>
              </a:ext>
            </a:extLst>
          </p:cNvPr>
          <p:cNvSpPr txBox="1"/>
          <p:nvPr/>
        </p:nvSpPr>
        <p:spPr>
          <a:xfrm>
            <a:off x="1759630" y="766742"/>
            <a:ext cx="20949557" cy="190723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sz="10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Data Augmentation</a:t>
            </a:r>
          </a:p>
        </p:txBody>
      </p:sp>
      <p:sp>
        <p:nvSpPr>
          <p:cNvPr id="5" name="Shape 150">
            <a:extLst>
              <a:ext uri="{FF2B5EF4-FFF2-40B4-BE49-F238E27FC236}">
                <a16:creationId xmlns:a16="http://schemas.microsoft.com/office/drawing/2014/main" id="{CD7A4208-516B-AC48-B5EA-3DE4F3529124}"/>
              </a:ext>
            </a:extLst>
          </p:cNvPr>
          <p:cNvSpPr txBox="1"/>
          <p:nvPr/>
        </p:nvSpPr>
        <p:spPr>
          <a:xfrm>
            <a:off x="13738860" y="2830090"/>
            <a:ext cx="10012680" cy="1027528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def </a:t>
            </a:r>
            <a:r>
              <a:rPr lang="en-US" sz="2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zero_padding</a:t>
            </a:r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(self, ECG):</a:t>
            </a:r>
          </a:p>
          <a:p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if </a:t>
            </a:r>
            <a:r>
              <a:rPr lang="en-US" sz="2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(ECG) &gt; </a:t>
            </a:r>
            <a:r>
              <a:rPr lang="en-US" sz="2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self.ECG_LENGTH</a:t>
            </a:r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return ECG[:</a:t>
            </a:r>
            <a:r>
              <a:rPr lang="en-US" sz="2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self.ECG_LENGTH</a:t>
            </a:r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for _ in range(</a:t>
            </a:r>
            <a:r>
              <a:rPr lang="en-US" sz="2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self.ECG_LENGTH-len</a:t>
            </a:r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(ECG)):</a:t>
            </a:r>
          </a:p>
          <a:p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</a:t>
            </a:r>
            <a:r>
              <a:rPr lang="en-US" sz="2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ECG.append</a:t>
            </a:r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(0)</a:t>
            </a:r>
          </a:p>
          <a:p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return ECG</a:t>
            </a:r>
          </a:p>
          <a:p>
            <a:b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def </a:t>
            </a:r>
            <a:r>
              <a:rPr lang="en-US" sz="2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rnd_zero</a:t>
            </a:r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(self, ECG):</a:t>
            </a:r>
          </a:p>
          <a:p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for _ in range(</a:t>
            </a:r>
            <a:r>
              <a:rPr lang="en-US" sz="2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np.random.randint</a:t>
            </a:r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(7)):</a:t>
            </a:r>
          </a:p>
          <a:p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pos = abs(</a:t>
            </a:r>
            <a:r>
              <a:rPr lang="en-US" sz="2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np.random.randint</a:t>
            </a:r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(abs(</a:t>
            </a:r>
            <a:r>
              <a:rPr lang="en-US" sz="2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(ECG)-11)))</a:t>
            </a:r>
          </a:p>
          <a:p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</a:t>
            </a:r>
            <a:r>
              <a:rPr lang="en-US" sz="2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= abs(</a:t>
            </a:r>
            <a:r>
              <a:rPr lang="en-US" sz="2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np.random.randint</a:t>
            </a:r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(7))</a:t>
            </a:r>
          </a:p>
          <a:p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ECG[</a:t>
            </a:r>
            <a:r>
              <a:rPr lang="en-US" sz="2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pos:pos+dist</a:t>
            </a:r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]=[0]*</a:t>
            </a:r>
            <a:r>
              <a:rPr lang="en-US" sz="2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endParaRPr lang="en-US" sz="2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return ECG</a:t>
            </a:r>
          </a:p>
          <a:p>
            <a:b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def resampling(self, ECG):</a:t>
            </a:r>
          </a:p>
          <a:p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MARGIN = 60</a:t>
            </a:r>
          </a:p>
          <a:p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return </a:t>
            </a:r>
            <a:r>
              <a:rPr lang="en-US" sz="2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signal.resample</a:t>
            </a:r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ecg</a:t>
            </a:r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 </a:t>
            </a:r>
          </a:p>
          <a:p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abs(</a:t>
            </a:r>
            <a:r>
              <a:rPr lang="en-US" sz="2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np.random.randint</a:t>
            </a:r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(MARGIN)+(</a:t>
            </a:r>
            <a:r>
              <a:rPr lang="en-US" sz="2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self.ECG_LENGTH</a:t>
            </a:r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-MARGIN)))</a:t>
            </a:r>
          </a:p>
          <a:p>
            <a:b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2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E1D109-268E-8A4F-A98C-BA1D66514B94}"/>
              </a:ext>
            </a:extLst>
          </p:cNvPr>
          <p:cNvSpPr/>
          <p:nvPr/>
        </p:nvSpPr>
        <p:spPr>
          <a:xfrm>
            <a:off x="1546860" y="6858000"/>
            <a:ext cx="1219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Montserrat"/>
              </a:rPr>
              <a:t>This project was programed in Python 3.6, predominately object-oriented. The code ran on a cloud computing base called </a:t>
            </a:r>
            <a:r>
              <a:rPr lang="en-US" i="1" dirty="0" err="1">
                <a:solidFill>
                  <a:schemeClr val="dk1"/>
                </a:solidFill>
                <a:latin typeface="Montserrat"/>
              </a:rPr>
              <a:t>Colab</a:t>
            </a:r>
            <a:r>
              <a:rPr lang="en-US" i="1" dirty="0">
                <a:solidFill>
                  <a:schemeClr val="dk1"/>
                </a:solidFill>
                <a:latin typeface="Montserrat"/>
              </a:rPr>
              <a:t> </a:t>
            </a:r>
            <a:r>
              <a:rPr lang="en-US" dirty="0">
                <a:solidFill>
                  <a:schemeClr val="dk1"/>
                </a:solidFill>
                <a:latin typeface="Montserrat"/>
              </a:rPr>
              <a:t>which provided a Tesla K80 GPU with 12 GB of ram.</a:t>
            </a:r>
            <a:endParaRPr lang="en-US" i="1" dirty="0">
              <a:solidFill>
                <a:schemeClr val="dk1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235416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85">
            <a:extLst>
              <a:ext uri="{FF2B5EF4-FFF2-40B4-BE49-F238E27FC236}">
                <a16:creationId xmlns:a16="http://schemas.microsoft.com/office/drawing/2014/main" id="{1036CF30-F2F7-6946-9CF3-9442C5F890C8}"/>
              </a:ext>
            </a:extLst>
          </p:cNvPr>
          <p:cNvSpPr txBox="1"/>
          <p:nvPr/>
        </p:nvSpPr>
        <p:spPr>
          <a:xfrm>
            <a:off x="1759630" y="766742"/>
            <a:ext cx="20949557" cy="190723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sz="10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Convolutional Neural Network Model</a:t>
            </a:r>
          </a:p>
        </p:txBody>
      </p:sp>
      <p:sp>
        <p:nvSpPr>
          <p:cNvPr id="8" name="Shape 150">
            <a:extLst>
              <a:ext uri="{FF2B5EF4-FFF2-40B4-BE49-F238E27FC236}">
                <a16:creationId xmlns:a16="http://schemas.microsoft.com/office/drawing/2014/main" id="{8DCCD144-ACE6-EE4F-B31F-934A06782F0E}"/>
              </a:ext>
            </a:extLst>
          </p:cNvPr>
          <p:cNvSpPr txBox="1"/>
          <p:nvPr/>
        </p:nvSpPr>
        <p:spPr>
          <a:xfrm>
            <a:off x="14378940" y="2830090"/>
            <a:ext cx="9304020" cy="1027528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 Net(</a:t>
            </a:r>
            <a:r>
              <a:rPr lang="en-US" sz="2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nn.Module</a:t>
            </a:r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def __</a:t>
            </a:r>
            <a:r>
              <a:rPr lang="en-US" sz="2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__(self):</a:t>
            </a:r>
          </a:p>
          <a:p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  super().__</a:t>
            </a:r>
            <a:r>
              <a:rPr lang="en-US" sz="2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__()</a:t>
            </a:r>
          </a:p>
          <a:p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  self.conv1 = nn.Conv1d(1,180, 5, padding=2) </a:t>
            </a:r>
          </a:p>
          <a:p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  self.conv2 = nn.Conv1d(180, 150, 5, padding=2) </a:t>
            </a:r>
          </a:p>
          <a:p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  self.conv3 = nn.Conv1d(150, 120, 5, padding=2)</a:t>
            </a:r>
          </a:p>
          <a:p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  self.conv4 = nn.Conv1d(120, 90, 5, padding=2)</a:t>
            </a:r>
          </a:p>
          <a:p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  self.conv5 = nn.Conv1d(90, 45, 5, padding=2)</a:t>
            </a:r>
          </a:p>
          <a:p>
            <a:b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  x = </a:t>
            </a:r>
            <a:r>
              <a:rPr lang="en-US" sz="2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torch.randn</a:t>
            </a:r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(1,1,600).view(-1,1,600)</a:t>
            </a:r>
          </a:p>
          <a:p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  self._</a:t>
            </a:r>
            <a:r>
              <a:rPr lang="en-US" sz="2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to_linear</a:t>
            </a:r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= None</a:t>
            </a:r>
          </a:p>
          <a:p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  </a:t>
            </a:r>
            <a:r>
              <a:rPr lang="en-US" sz="2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self.convs</a:t>
            </a:r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b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  self.fc1 = </a:t>
            </a:r>
            <a:r>
              <a:rPr lang="en-US" sz="2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nn.Linear</a:t>
            </a:r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(self._</a:t>
            </a:r>
            <a:r>
              <a:rPr lang="en-US" sz="2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to_linear</a:t>
            </a:r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 64)</a:t>
            </a:r>
          </a:p>
          <a:p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  self.fc2 = </a:t>
            </a:r>
            <a:r>
              <a:rPr lang="en-US" sz="2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nn.Linear</a:t>
            </a:r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(64, 4)</a:t>
            </a:r>
          </a:p>
          <a:p>
            <a:b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def </a:t>
            </a:r>
            <a:r>
              <a:rPr lang="en-US" sz="2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convs</a:t>
            </a:r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(self, x):</a:t>
            </a:r>
          </a:p>
          <a:p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  x = F.max_pool1d(</a:t>
            </a:r>
            <a:r>
              <a:rPr lang="en-US" sz="2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F.relu</a:t>
            </a:r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(self.conv1(x)), 3)</a:t>
            </a:r>
          </a:p>
          <a:p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  x = F.max_pool1d(</a:t>
            </a:r>
            <a:r>
              <a:rPr lang="en-US" sz="2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F.relu</a:t>
            </a:r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(self.conv2(x)), 3)</a:t>
            </a:r>
          </a:p>
          <a:p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  x = F.max_pool1d(</a:t>
            </a:r>
            <a:r>
              <a:rPr lang="en-US" sz="2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F.relu</a:t>
            </a:r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(self.conv3(x)), 3)</a:t>
            </a:r>
          </a:p>
          <a:p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  x = F.max_pool1d(</a:t>
            </a:r>
            <a:r>
              <a:rPr lang="en-US" sz="2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F.relu</a:t>
            </a:r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(self.conv4(x)), 3)</a:t>
            </a:r>
          </a:p>
          <a:p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  x = F.max_pool1d(</a:t>
            </a:r>
            <a:r>
              <a:rPr lang="en-US" sz="2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F.relu</a:t>
            </a:r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(self.conv5(x)), 3)</a:t>
            </a:r>
          </a:p>
          <a:p>
            <a:b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  if self._</a:t>
            </a:r>
            <a:r>
              <a:rPr lang="en-US" sz="2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to_linear</a:t>
            </a:r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is None:</a:t>
            </a:r>
          </a:p>
          <a:p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      self._</a:t>
            </a:r>
            <a:r>
              <a:rPr lang="en-US" sz="2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to_linear</a:t>
            </a:r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= x[0].shape[0]*x[0].shape[1]</a:t>
            </a:r>
          </a:p>
          <a:p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  return x</a:t>
            </a:r>
          </a:p>
          <a:p>
            <a:b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def forward(self, x):</a:t>
            </a:r>
          </a:p>
          <a:p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  x = </a:t>
            </a:r>
            <a:r>
              <a:rPr lang="en-US" sz="2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self.convs</a:t>
            </a:r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  x = </a:t>
            </a:r>
            <a:r>
              <a:rPr lang="en-US" sz="2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x.view</a:t>
            </a:r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(-1, self._</a:t>
            </a:r>
            <a:r>
              <a:rPr lang="en-US" sz="2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to_linear</a:t>
            </a:r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  x = </a:t>
            </a:r>
            <a:r>
              <a:rPr lang="en-US" sz="2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F.relu</a:t>
            </a:r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(self.fc1(x))</a:t>
            </a:r>
          </a:p>
          <a:p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  x = self.fc2(x)</a:t>
            </a:r>
          </a:p>
          <a:p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  return x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FF65F33-8D7B-844F-A8DF-C3C18EAE4DB2}"/>
              </a:ext>
            </a:extLst>
          </p:cNvPr>
          <p:cNvGrpSpPr/>
          <p:nvPr/>
        </p:nvGrpSpPr>
        <p:grpSpPr>
          <a:xfrm>
            <a:off x="600480" y="2916959"/>
            <a:ext cx="13549860" cy="10390247"/>
            <a:chOff x="623340" y="2916959"/>
            <a:chExt cx="13549860" cy="10390247"/>
          </a:xfrm>
        </p:grpSpPr>
        <p:pic>
          <p:nvPicPr>
            <p:cNvPr id="5" name="Picture 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4A19E13F-1792-9148-91FD-CD1104A68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1430" y="2916959"/>
              <a:ext cx="5667752" cy="979370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E2FEACF-65F3-C34C-A50D-E006E4BC48DC}"/>
                </a:ext>
              </a:extLst>
            </p:cNvPr>
            <p:cNvSpPr/>
            <p:nvPr/>
          </p:nvSpPr>
          <p:spPr>
            <a:xfrm>
              <a:off x="7565307" y="2916959"/>
              <a:ext cx="592209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dk1"/>
                  </a:solidFill>
                  <a:latin typeface="Montserrat"/>
                  <a:ea typeface="+mn-ea"/>
                  <a:cs typeface="+mn-cs"/>
                </a:rPr>
                <a:t>The </a:t>
              </a:r>
              <a:r>
                <a:rPr lang="en-US" sz="2400" b="1" dirty="0">
                  <a:solidFill>
                    <a:schemeClr val="dk1"/>
                  </a:solidFill>
                  <a:latin typeface="Montserrat"/>
                  <a:ea typeface="+mn-ea"/>
                  <a:cs typeface="+mn-cs"/>
                </a:rPr>
                <a:t>input</a:t>
              </a:r>
              <a:r>
                <a:rPr lang="en-US" sz="2400" dirty="0">
                  <a:solidFill>
                    <a:schemeClr val="dk1"/>
                  </a:solidFill>
                  <a:latin typeface="Montserrat"/>
                  <a:ea typeface="+mn-ea"/>
                  <a:cs typeface="+mn-cs"/>
                </a:rPr>
                <a:t> consists of a 1-dimensional tensor (1x1x600) with a length of 600. The elements are normalized to values between 0 and 1.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E293FA0-E9E6-0C44-9DAE-E58C1701C239}"/>
                </a:ext>
              </a:extLst>
            </p:cNvPr>
            <p:cNvSpPr/>
            <p:nvPr/>
          </p:nvSpPr>
          <p:spPr>
            <a:xfrm>
              <a:off x="10526354" y="4867459"/>
              <a:ext cx="3646846" cy="34163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chemeClr val="dk1"/>
                  </a:solidFill>
                  <a:latin typeface="Montserrat"/>
                  <a:ea typeface="+mn-ea"/>
                  <a:cs typeface="+mn-cs"/>
                </a:rPr>
                <a:t>Max</a:t>
              </a:r>
              <a:r>
                <a:rPr lang="en-US" sz="2400" dirty="0">
                  <a:solidFill>
                    <a:schemeClr val="dk1"/>
                  </a:solidFill>
                  <a:latin typeface="Montserrat"/>
                  <a:ea typeface="+mn-ea"/>
                  <a:cs typeface="+mn-cs"/>
                </a:rPr>
                <a:t> </a:t>
              </a:r>
              <a:r>
                <a:rPr lang="en-US" sz="2400" b="1" dirty="0">
                  <a:solidFill>
                    <a:schemeClr val="dk1"/>
                  </a:solidFill>
                  <a:latin typeface="Montserrat"/>
                  <a:ea typeface="+mn-ea"/>
                  <a:cs typeface="+mn-cs"/>
                </a:rPr>
                <a:t>Pooling</a:t>
              </a:r>
              <a:r>
                <a:rPr lang="en-US" sz="2400" dirty="0">
                  <a:solidFill>
                    <a:schemeClr val="dk1"/>
                  </a:solidFill>
                  <a:latin typeface="Montserrat"/>
                  <a:ea typeface="+mn-ea"/>
                  <a:cs typeface="+mn-cs"/>
                </a:rPr>
                <a:t> reduces the size of the input, in the case of a 1D tensor. A kernel block  (with a size of 1x3) filters over the 1D tensor. Taking the maximum value in the kernel block. This operation aids the model in finding features in the data.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F49F8C4-AA62-C74E-8CB0-F99D6EF2D6BE}"/>
                </a:ext>
              </a:extLst>
            </p:cNvPr>
            <p:cNvSpPr/>
            <p:nvPr/>
          </p:nvSpPr>
          <p:spPr>
            <a:xfrm>
              <a:off x="623341" y="3572416"/>
              <a:ext cx="4108089" cy="3046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chemeClr val="dk1"/>
                  </a:solidFill>
                  <a:latin typeface="Montserrat"/>
                  <a:ea typeface="+mn-ea"/>
                  <a:cs typeface="+mn-cs"/>
                </a:rPr>
                <a:t>Convoluting</a:t>
              </a:r>
              <a:r>
                <a:rPr lang="en-US" sz="2400" dirty="0">
                  <a:solidFill>
                    <a:schemeClr val="dk1"/>
                  </a:solidFill>
                  <a:latin typeface="Montserrat"/>
                  <a:ea typeface="+mn-ea"/>
                  <a:cs typeface="+mn-cs"/>
                </a:rPr>
                <a:t> also decreases the size of the input vector. A vector (with a size of 1x5) filters across the data by producing all values in the vector by a filter vector. This method also assists the model in finding features.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99089BC-6AD8-2942-A24E-15CFA94CC93C}"/>
                </a:ext>
              </a:extLst>
            </p:cNvPr>
            <p:cNvSpPr/>
            <p:nvPr/>
          </p:nvSpPr>
          <p:spPr>
            <a:xfrm>
              <a:off x="623340" y="6867042"/>
              <a:ext cx="4198517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dk1"/>
                  </a:solidFill>
                  <a:latin typeface="Montserrat"/>
                  <a:ea typeface="+mn-ea"/>
                  <a:cs typeface="+mn-cs"/>
                </a:rPr>
                <a:t>The </a:t>
              </a:r>
              <a:r>
                <a:rPr lang="en-US" sz="2400" b="1" dirty="0">
                  <a:solidFill>
                    <a:schemeClr val="dk1"/>
                  </a:solidFill>
                  <a:latin typeface="Montserrat"/>
                  <a:ea typeface="+mn-ea"/>
                  <a:cs typeface="+mn-cs"/>
                </a:rPr>
                <a:t>Rectified</a:t>
              </a:r>
              <a:r>
                <a:rPr lang="en-US" sz="2400" dirty="0">
                  <a:solidFill>
                    <a:schemeClr val="dk1"/>
                  </a:solidFill>
                  <a:latin typeface="Montserrat"/>
                  <a:ea typeface="+mn-ea"/>
                  <a:cs typeface="+mn-cs"/>
                </a:rPr>
                <a:t> </a:t>
              </a:r>
              <a:r>
                <a:rPr lang="en-US" sz="2400" b="1" dirty="0">
                  <a:solidFill>
                    <a:schemeClr val="dk1"/>
                  </a:solidFill>
                  <a:latin typeface="Montserrat"/>
                  <a:ea typeface="+mn-ea"/>
                  <a:cs typeface="+mn-cs"/>
                </a:rPr>
                <a:t>Linear</a:t>
              </a:r>
              <a:r>
                <a:rPr lang="en-US" sz="2400" dirty="0">
                  <a:solidFill>
                    <a:schemeClr val="dk1"/>
                  </a:solidFill>
                  <a:latin typeface="Montserrat"/>
                  <a:ea typeface="+mn-ea"/>
                  <a:cs typeface="+mn-cs"/>
                </a:rPr>
                <a:t> activation function alters the range of the incoming data by setting all numbers below 0 to 0 and leaving all positive numbers intact.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C5460B6-D029-AE48-A50A-D9DF7A23F201}"/>
                </a:ext>
              </a:extLst>
            </p:cNvPr>
            <p:cNvSpPr/>
            <p:nvPr/>
          </p:nvSpPr>
          <p:spPr>
            <a:xfrm>
              <a:off x="7640691" y="9146198"/>
              <a:ext cx="3319800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dk1"/>
                  </a:solidFill>
                  <a:latin typeface="Montserrat"/>
                  <a:ea typeface="+mn-ea"/>
                  <a:cs typeface="+mn-cs"/>
                </a:rPr>
                <a:t>The </a:t>
              </a:r>
              <a:r>
                <a:rPr lang="en-US" sz="2400" b="1" dirty="0">
                  <a:solidFill>
                    <a:schemeClr val="dk1"/>
                  </a:solidFill>
                  <a:latin typeface="Montserrat"/>
                  <a:ea typeface="+mn-ea"/>
                  <a:cs typeface="+mn-cs"/>
                </a:rPr>
                <a:t>liner</a:t>
              </a:r>
              <a:r>
                <a:rPr lang="en-US" sz="2400" dirty="0">
                  <a:solidFill>
                    <a:schemeClr val="dk1"/>
                  </a:solidFill>
                  <a:latin typeface="Montserrat"/>
                  <a:ea typeface="+mn-ea"/>
                  <a:cs typeface="+mn-cs"/>
                </a:rPr>
                <a:t> </a:t>
              </a:r>
              <a:r>
                <a:rPr lang="en-US" sz="2400" b="1" dirty="0">
                  <a:solidFill>
                    <a:schemeClr val="dk1"/>
                  </a:solidFill>
                  <a:latin typeface="Montserrat"/>
                  <a:ea typeface="+mn-ea"/>
                  <a:cs typeface="+mn-cs"/>
                </a:rPr>
                <a:t>function</a:t>
              </a:r>
              <a:r>
                <a:rPr lang="en-US" sz="2400" dirty="0">
                  <a:solidFill>
                    <a:schemeClr val="dk1"/>
                  </a:solidFill>
                  <a:latin typeface="Montserrat"/>
                  <a:ea typeface="+mn-ea"/>
                  <a:cs typeface="+mn-cs"/>
                </a:rPr>
                <a:t> flattens the incoming result (1x135) into a 1D tensor (1x64).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444EAA3-9DE9-2D4D-8A1E-D29E45A8DFA9}"/>
                </a:ext>
              </a:extLst>
            </p:cNvPr>
            <p:cNvSpPr/>
            <p:nvPr/>
          </p:nvSpPr>
          <p:spPr>
            <a:xfrm>
              <a:off x="623340" y="9890886"/>
              <a:ext cx="4108089" cy="34163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dk1"/>
                  </a:solidFill>
                  <a:latin typeface="Montserrat"/>
                  <a:ea typeface="+mn-ea"/>
                  <a:cs typeface="+mn-cs"/>
                </a:rPr>
                <a:t>The </a:t>
              </a:r>
              <a:r>
                <a:rPr lang="en-US" sz="2400" b="1" dirty="0">
                  <a:solidFill>
                    <a:schemeClr val="dk1"/>
                  </a:solidFill>
                  <a:latin typeface="Montserrat"/>
                  <a:ea typeface="+mn-ea"/>
                  <a:cs typeface="+mn-cs"/>
                </a:rPr>
                <a:t>Linear</a:t>
              </a:r>
              <a:r>
                <a:rPr lang="en-US" sz="2400" dirty="0">
                  <a:solidFill>
                    <a:schemeClr val="dk1"/>
                  </a:solidFill>
                  <a:latin typeface="Montserrat"/>
                  <a:ea typeface="+mn-ea"/>
                  <a:cs typeface="+mn-cs"/>
                </a:rPr>
                <a:t> </a:t>
              </a:r>
              <a:r>
                <a:rPr lang="en-US" sz="2400" b="1" dirty="0">
                  <a:solidFill>
                    <a:schemeClr val="dk1"/>
                  </a:solidFill>
                  <a:latin typeface="Montserrat"/>
                  <a:ea typeface="+mn-ea"/>
                  <a:cs typeface="+mn-cs"/>
                </a:rPr>
                <a:t>Output</a:t>
              </a:r>
              <a:r>
                <a:rPr lang="en-US" sz="2400" dirty="0">
                  <a:solidFill>
                    <a:schemeClr val="dk1"/>
                  </a:solidFill>
                  <a:latin typeface="Montserrat"/>
                  <a:ea typeface="+mn-ea"/>
                  <a:cs typeface="+mn-cs"/>
                </a:rPr>
                <a:t> layer transforms the Linear layer output into a 1x4. Each column in the tensor represents a class's likelihood of being the correct class in the dataset. Thus, the column with the largest values is the model prediction for the input.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BDDF868-6FA0-A24B-B9A2-8E62418A82B2}"/>
              </a:ext>
            </a:extLst>
          </p:cNvPr>
          <p:cNvSpPr txBox="1"/>
          <p:nvPr/>
        </p:nvSpPr>
        <p:spPr>
          <a:xfrm>
            <a:off x="9881976" y="5939245"/>
            <a:ext cx="594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dk1"/>
                </a:solidFill>
                <a:latin typeface="Montserrat"/>
                <a:ea typeface="+mn-ea"/>
                <a:cs typeface="+mn-cs"/>
              </a:rPr>
              <a:t>x5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F64448-055D-5748-8977-5AAA0A3CBD91}"/>
              </a:ext>
            </a:extLst>
          </p:cNvPr>
          <p:cNvSpPr txBox="1"/>
          <p:nvPr/>
        </p:nvSpPr>
        <p:spPr>
          <a:xfrm>
            <a:off x="6811442" y="5279556"/>
            <a:ext cx="594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dk1"/>
                </a:solidFill>
                <a:latin typeface="Montserrat"/>
                <a:ea typeface="+mn-ea"/>
                <a:cs typeface="+mn-cs"/>
              </a:rPr>
              <a:t>x5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68289C-E350-144F-9D4F-22A84C520A14}"/>
              </a:ext>
            </a:extLst>
          </p:cNvPr>
          <p:cNvSpPr txBox="1"/>
          <p:nvPr/>
        </p:nvSpPr>
        <p:spPr>
          <a:xfrm>
            <a:off x="6824841" y="7041213"/>
            <a:ext cx="594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dk1"/>
                </a:solidFill>
                <a:latin typeface="Montserrat"/>
                <a:ea typeface="+mn-ea"/>
                <a:cs typeface="+mn-cs"/>
              </a:rPr>
              <a:t>x5</a:t>
            </a:r>
          </a:p>
        </p:txBody>
      </p:sp>
    </p:spTree>
    <p:extLst>
      <p:ext uri="{BB962C8B-B14F-4D97-AF65-F5344CB8AC3E}">
        <p14:creationId xmlns:p14="http://schemas.microsoft.com/office/powerpoint/2010/main" val="4012155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ack Minimal 1">
      <a:dk1>
        <a:srgbClr val="000000"/>
      </a:dk1>
      <a:lt1>
        <a:srgbClr val="FFFFFF"/>
      </a:lt1>
      <a:dk2>
        <a:srgbClr val="000000"/>
      </a:dk2>
      <a:lt2>
        <a:srgbClr val="F6F7FA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B0B1B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23579</TotalTime>
  <Words>3281</Words>
  <Application>Microsoft Macintosh PowerPoint</Application>
  <PresentationFormat>Custom</PresentationFormat>
  <Paragraphs>213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Montserrat</vt:lpstr>
      <vt:lpstr>Times New Roman</vt:lpstr>
      <vt:lpstr>Calibri</vt:lpstr>
      <vt:lpstr>Arial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Aditya Kendre</cp:lastModifiedBy>
  <cp:revision>187</cp:revision>
  <dcterms:modified xsi:type="dcterms:W3CDTF">2020-02-03T19:12:15Z</dcterms:modified>
</cp:coreProperties>
</file>